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9" r:id="rId10"/>
    <p:sldId id="306" r:id="rId11"/>
    <p:sldId id="311" r:id="rId12"/>
    <p:sldId id="307" r:id="rId13"/>
    <p:sldId id="308" r:id="rId14"/>
    <p:sldId id="310" r:id="rId15"/>
    <p:sldId id="312" r:id="rId16"/>
    <p:sldId id="313" r:id="rId17"/>
    <p:sldId id="314" r:id="rId18"/>
    <p:sldId id="316" r:id="rId19"/>
    <p:sldId id="321" r:id="rId20"/>
    <p:sldId id="322" r:id="rId21"/>
    <p:sldId id="320" r:id="rId22"/>
    <p:sldId id="323" r:id="rId23"/>
    <p:sldId id="324" r:id="rId24"/>
    <p:sldId id="319" r:id="rId25"/>
    <p:sldId id="330" r:id="rId26"/>
    <p:sldId id="315" r:id="rId27"/>
    <p:sldId id="325" r:id="rId28"/>
    <p:sldId id="317" r:id="rId29"/>
    <p:sldId id="326" r:id="rId30"/>
    <p:sldId id="327" r:id="rId31"/>
    <p:sldId id="328" r:id="rId32"/>
    <p:sldId id="329" r:id="rId33"/>
    <p:sldId id="26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258" autoAdjust="0"/>
  </p:normalViewPr>
  <p:slideViewPr>
    <p:cSldViewPr snapToGrid="0">
      <p:cViewPr>
        <p:scale>
          <a:sx n="75" d="100"/>
          <a:sy n="75" d="100"/>
        </p:scale>
        <p:origin x="1260" y="582"/>
      </p:cViewPr>
      <p:guideLst/>
    </p:cSldViewPr>
  </p:slideViewPr>
  <p:outlineViewPr>
    <p:cViewPr>
      <p:scale>
        <a:sx n="33" d="100"/>
        <a:sy n="33" d="100"/>
      </p:scale>
      <p:origin x="0" y="-67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7D3C-0FE8-48CD-ABE8-2F27A3675F1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841D-9202-401D-8230-986CBD68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82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5E1A-9C8C-46AD-81E4-38711766F2B8}" type="datetime10">
              <a:rPr lang="en-US" smtClean="0"/>
              <a:t>17:40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1B6B-0932-4247-8245-8F27FDE5EEEA}" type="datetime10">
              <a:rPr lang="en-US" smtClean="0"/>
              <a:t>17:40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902E-9007-4551-B744-B2B2B6BC9C56}" type="datetime10">
              <a:rPr lang="en-US" smtClean="0"/>
              <a:t>17:40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932A-0FAF-4438-B561-2C6A2226D8DA}" type="datetime10">
              <a:rPr lang="en-US" smtClean="0"/>
              <a:t>17:40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BC7E-FF97-495E-8EA6-C5BAD3AE314C}" type="datetime10">
              <a:rPr lang="en-US" smtClean="0"/>
              <a:t>17:40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D53F-7ACA-4B0B-B523-4F46A2824FC5}" type="datetime10">
              <a:rPr lang="en-US" smtClean="0"/>
              <a:t>17:40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C268-431E-4349-9A45-98FD4D86C13F}" type="datetime10">
              <a:rPr lang="en-US" smtClean="0"/>
              <a:t>17:40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4175-704E-4DD3-9E08-6D81C044BEE2}" type="datetime10">
              <a:rPr lang="en-US" smtClean="0"/>
              <a:t>17:40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131A-5425-4BE3-A567-B8E7A0687957}" type="datetime10">
              <a:rPr lang="en-US" smtClean="0"/>
              <a:t>17:40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2BD-8D8B-46AD-9B8C-A463E47E2FF7}" type="datetime10">
              <a:rPr lang="en-US" smtClean="0"/>
              <a:t>17:40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593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422400"/>
            <a:ext cx="10515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476344" y="6376591"/>
            <a:ext cx="2877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003300"/>
                </a:solidFill>
                <a:latin typeface="Arial Narrow" panose="020B0606020202030204" pitchFamily="34" charset="0"/>
              </a:defRPr>
            </a:lvl1pPr>
          </a:lstStyle>
          <a:p>
            <a:fld id="{3F83F346-FC3B-4FAE-9C55-E22FC3EDEB65}" type="datetime10">
              <a:rPr lang="en-US" smtClean="0"/>
              <a:pPr/>
              <a:t>17:40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00"/>
                </a:solidFill>
              </a:defRPr>
            </a:lvl1pPr>
          </a:lstStyle>
          <a:p>
            <a:fld id="{BF021985-4801-4ED1-847D-F9AC44EE7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églalap 6"/>
          <p:cNvSpPr/>
          <p:nvPr userDrawn="1"/>
        </p:nvSpPr>
        <p:spPr>
          <a:xfrm>
            <a:off x="0" y="1167618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 userDrawn="1"/>
        </p:nvSpPr>
        <p:spPr>
          <a:xfrm>
            <a:off x="0" y="6234797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802744" y="6354246"/>
            <a:ext cx="467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>
                <a:solidFill>
                  <a:srgbClr val="003300"/>
                </a:solidFill>
                <a:latin typeface="Arial Narrow" panose="020B0606020202030204" pitchFamily="34" charset="0"/>
              </a:rPr>
              <a:t>Model</a:t>
            </a:r>
            <a:r>
              <a:rPr lang="hu-HU" dirty="0" smtClean="0">
                <a:solidFill>
                  <a:srgbClr val="003300"/>
                </a:solidFill>
                <a:latin typeface="Arial Narrow" panose="020B0606020202030204" pitchFamily="34" charset="0"/>
              </a:rPr>
              <a:t> </a:t>
            </a:r>
            <a:r>
              <a:rPr lang="hu-HU" dirty="0" err="1" smtClean="0">
                <a:solidFill>
                  <a:srgbClr val="003300"/>
                </a:solidFill>
                <a:latin typeface="Arial Narrow" panose="020B0606020202030204" pitchFamily="34" charset="0"/>
              </a:rPr>
              <a:t>Builder</a:t>
            </a:r>
            <a:r>
              <a:rPr lang="hu-HU" dirty="0" smtClean="0">
                <a:solidFill>
                  <a:srgbClr val="003300"/>
                </a:solidFill>
                <a:latin typeface="Arial Narrow" panose="020B0606020202030204" pitchFamily="34" charset="0"/>
              </a:rPr>
              <a:t> 2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3300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003300"/>
          </a:solidFill>
          <a:latin typeface="Arial Narrow" panose="020B0606020202030204" pitchFamily="34" charset="0"/>
          <a:ea typeface="+mn-ea"/>
          <a:cs typeface="+mn-cs"/>
        </a:defRPr>
      </a:lvl1pPr>
      <a:lvl2pPr marL="534988" indent="-228600" algn="l" defTabSz="914400" rtl="0" eaLnBrk="1" latinLnBrk="0" hangingPunct="1">
        <a:lnSpc>
          <a:spcPct val="90000"/>
        </a:lnSpc>
        <a:spcBef>
          <a:spcPts val="500"/>
        </a:spcBef>
        <a:buFont typeface="Arial Narrow" panose="020B0606020202030204" pitchFamily="34" charset="0"/>
        <a:buChar char="–"/>
        <a:defRPr sz="2400" kern="1200">
          <a:solidFill>
            <a:srgbClr val="006600"/>
          </a:solidFill>
          <a:latin typeface="Arial Narrow" panose="020B060602020203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rgbClr val="006600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Builder</a:t>
            </a:r>
            <a:r>
              <a:rPr lang="hu-HU" dirty="0" smtClean="0"/>
              <a:t> 2</a:t>
            </a:r>
            <a:endParaRPr lang="hu-HU" noProof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/>
              <a:t>Desktop</a:t>
            </a:r>
            <a:r>
              <a:rPr lang="hu-HU" dirty="0"/>
              <a:t> GIS / </a:t>
            </a:r>
            <a:r>
              <a:rPr lang="hu-HU" dirty="0" err="1"/>
              <a:t>GIS-rendszerek</a:t>
            </a:r>
            <a:r>
              <a:rPr lang="hu-HU" dirty="0"/>
              <a:t> és </a:t>
            </a:r>
            <a:r>
              <a:rPr lang="hu-HU" dirty="0" err="1"/>
              <a:t>-alkalmazások</a:t>
            </a:r>
            <a:r>
              <a:rPr lang="hu-HU" dirty="0"/>
              <a:t> 2. /</a:t>
            </a:r>
            <a:br>
              <a:rPr lang="hu-HU" dirty="0"/>
            </a:br>
            <a:r>
              <a:rPr lang="hu-HU" dirty="0"/>
              <a:t>Vektoros térinformatika (</a:t>
            </a:r>
            <a:r>
              <a:rPr lang="hu-HU" dirty="0" err="1"/>
              <a:t>ArcGIS</a:t>
            </a:r>
            <a:r>
              <a:rPr lang="hu-HU" dirty="0"/>
              <a:t>)</a:t>
            </a:r>
          </a:p>
          <a:p>
            <a:r>
              <a:rPr lang="hu-HU" dirty="0" smtClean="0"/>
              <a:t>2023.04.18.</a:t>
            </a:r>
            <a:endParaRPr lang="hu-HU" dirty="0"/>
          </a:p>
          <a:p>
            <a:r>
              <a:rPr lang="hu-HU" noProof="0" dirty="0" err="1" smtClean="0"/>
              <a:t>Bede-Fazekas</a:t>
            </a:r>
            <a:r>
              <a:rPr lang="hu-HU" noProof="0" dirty="0" smtClean="0"/>
              <a:t> Ákos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8026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 hozzáadása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8382000" cy="4754563"/>
          </a:xfrm>
        </p:spPr>
        <p:txBody>
          <a:bodyPr/>
          <a:lstStyle/>
          <a:p>
            <a:r>
              <a:rPr lang="hu-HU" dirty="0" smtClean="0"/>
              <a:t>lehetőségünk van változókat is hozzáadni a modellhez</a:t>
            </a:r>
          </a:p>
          <a:p>
            <a:pPr lvl="1"/>
            <a:r>
              <a:rPr lang="hu-HU" dirty="0" smtClean="0"/>
              <a:t>jobb klikk a semmibe &gt; </a:t>
            </a:r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Variable</a:t>
            </a:r>
            <a:r>
              <a:rPr lang="hu-HU" dirty="0" smtClean="0"/>
              <a:t>… &gt; típus megadása</a:t>
            </a:r>
          </a:p>
          <a:p>
            <a:pPr lvl="1"/>
            <a:r>
              <a:rPr lang="hu-HU" dirty="0" smtClean="0"/>
              <a:t>pl. </a:t>
            </a:r>
            <a:r>
              <a:rPr lang="hu-HU" dirty="0" err="1" smtClean="0"/>
              <a:t>Feature</a:t>
            </a:r>
            <a:r>
              <a:rPr lang="hu-HU" dirty="0" smtClean="0"/>
              <a:t> </a:t>
            </a:r>
            <a:r>
              <a:rPr lang="hu-HU" dirty="0" err="1" smtClean="0"/>
              <a:t>Layer</a:t>
            </a:r>
            <a:r>
              <a:rPr lang="hu-HU" dirty="0" smtClean="0"/>
              <a:t>, </a:t>
            </a:r>
            <a:r>
              <a:rPr lang="hu-HU" dirty="0" err="1" smtClean="0"/>
              <a:t>Linear</a:t>
            </a:r>
            <a:r>
              <a:rPr lang="hu-HU" dirty="0" smtClean="0"/>
              <a:t> Unit, Long, </a:t>
            </a:r>
            <a:r>
              <a:rPr lang="hu-HU" dirty="0" err="1" smtClean="0"/>
              <a:t>Double</a:t>
            </a:r>
            <a:r>
              <a:rPr lang="hu-HU" dirty="0" smtClean="0"/>
              <a:t>, </a:t>
            </a:r>
            <a:r>
              <a:rPr lang="hu-HU" dirty="0" err="1" smtClean="0"/>
              <a:t>Raster</a:t>
            </a:r>
            <a:r>
              <a:rPr lang="hu-HU" dirty="0" smtClean="0"/>
              <a:t> </a:t>
            </a:r>
            <a:r>
              <a:rPr lang="hu-HU" dirty="0" err="1" smtClean="0"/>
              <a:t>Layer</a:t>
            </a:r>
            <a:endParaRPr lang="hu-HU" dirty="0" smtClean="0"/>
          </a:p>
          <a:p>
            <a:r>
              <a:rPr lang="hu-HU" dirty="0" smtClean="0"/>
              <a:t>így létrehozhatunk modelleszközt nulláról</a:t>
            </a:r>
          </a:p>
          <a:p>
            <a:pPr lvl="1"/>
            <a:r>
              <a:rPr lang="hu-HU" dirty="0" smtClean="0"/>
              <a:t>anélkül, hogy előbb mintaadaton próbálnánk ki a modellt</a:t>
            </a:r>
          </a:p>
          <a:p>
            <a:pPr lvl="1"/>
            <a:r>
              <a:rPr lang="hu-HU" dirty="0" smtClean="0"/>
              <a:t>ekkor nincs alapértelmezett értéke a paramétereknek (de megadhatunk, ha duplán kattintunk rá)</a:t>
            </a:r>
          </a:p>
          <a:p>
            <a:pPr lvl="1"/>
            <a:r>
              <a:rPr lang="hu-HU" dirty="0" smtClean="0"/>
              <a:t>és minden fehér kitöltéssel jelenik meg</a:t>
            </a:r>
          </a:p>
          <a:p>
            <a:r>
              <a:rPr lang="hu-HU" dirty="0" smtClean="0"/>
              <a:t>logikai változót (</a:t>
            </a:r>
            <a:r>
              <a:rPr lang="hu-HU" dirty="0" err="1" smtClean="0"/>
              <a:t>Boolean</a:t>
            </a:r>
            <a:r>
              <a:rPr lang="hu-HU" dirty="0" smtClean="0"/>
              <a:t>) előfeltételként hozzáadhatunk</a:t>
            </a:r>
          </a:p>
          <a:p>
            <a:pPr lvl="1"/>
            <a:r>
              <a:rPr lang="hu-HU" dirty="0" smtClean="0"/>
              <a:t>a modell csak akkor fut le, ha a felhasználó bepipálja indításkor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0200" y="3136909"/>
            <a:ext cx="2814637" cy="29600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569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 hozzáadása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változó nevét minden gond nélkül beírhatjuk a mezőbe</a:t>
            </a:r>
          </a:p>
          <a:p>
            <a:pPr lvl="1"/>
            <a:r>
              <a:rPr lang="hu-HU" dirty="0" smtClean="0"/>
              <a:t>ha megfelelő típusú</a:t>
            </a:r>
          </a:p>
          <a:p>
            <a:r>
              <a:rPr lang="hu-HU" dirty="0" smtClean="0"/>
              <a:t>ha ez valamiért nem működik</a:t>
            </a:r>
          </a:p>
          <a:p>
            <a:pPr lvl="1"/>
            <a:r>
              <a:rPr lang="hu-HU" dirty="0" smtClean="0"/>
              <a:t>használjuk a </a:t>
            </a:r>
            <a:r>
              <a:rPr lang="hu-HU" dirty="0" err="1" smtClean="0"/>
              <a:t>Connect</a:t>
            </a:r>
            <a:r>
              <a:rPr lang="hu-HU" dirty="0" smtClean="0"/>
              <a:t> gombot</a:t>
            </a:r>
          </a:p>
          <a:p>
            <a:pPr lvl="1"/>
            <a:r>
              <a:rPr lang="hu-HU" dirty="0" smtClean="0"/>
              <a:t>honnan, hová, melyik bemeneti paraméter legyen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9718" y="266332"/>
            <a:ext cx="4395479" cy="27534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16" y="2711179"/>
            <a:ext cx="366935" cy="33357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Kép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9718" y="3295650"/>
            <a:ext cx="4395479" cy="270491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591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Változók </a:t>
            </a:r>
            <a:r>
              <a:rPr lang="hu-HU" dirty="0" smtClean="0"/>
              <a:t>hozzáadása – DEMO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3 bemeneti paraméter</a:t>
            </a:r>
          </a:p>
          <a:p>
            <a:pPr lvl="1"/>
            <a:r>
              <a:rPr lang="hu-HU" dirty="0" smtClean="0"/>
              <a:t>bemeneti vektor – </a:t>
            </a:r>
            <a:r>
              <a:rPr lang="hu-HU" dirty="0" err="1" smtClean="0"/>
              <a:t>Feature</a:t>
            </a:r>
            <a:r>
              <a:rPr lang="hu-HU" dirty="0" smtClean="0"/>
              <a:t> </a:t>
            </a:r>
            <a:r>
              <a:rPr lang="hu-HU" dirty="0" err="1" smtClean="0"/>
              <a:t>Layer</a:t>
            </a:r>
            <a:endParaRPr lang="hu-HU" dirty="0" smtClean="0"/>
          </a:p>
          <a:p>
            <a:pPr lvl="1"/>
            <a:r>
              <a:rPr lang="hu-HU" dirty="0" smtClean="0"/>
              <a:t>körbevágó vektor</a:t>
            </a:r>
            <a:r>
              <a:rPr lang="hu-HU" dirty="0"/>
              <a:t> – </a:t>
            </a: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 smtClean="0"/>
              <a:t>Layer</a:t>
            </a:r>
            <a:endParaRPr lang="hu-HU" dirty="0" smtClean="0"/>
          </a:p>
          <a:p>
            <a:pPr lvl="1"/>
            <a:r>
              <a:rPr lang="hu-HU" dirty="0" smtClean="0"/>
              <a:t>távolság – </a:t>
            </a:r>
            <a:r>
              <a:rPr lang="hu-HU" dirty="0" err="1" smtClean="0"/>
              <a:t>Linear</a:t>
            </a:r>
            <a:r>
              <a:rPr lang="hu-HU" dirty="0" smtClean="0"/>
              <a:t> Unit</a:t>
            </a:r>
          </a:p>
          <a:p>
            <a:r>
              <a:rPr lang="hu-HU" dirty="0" smtClean="0"/>
              <a:t>1 előfeltétel</a:t>
            </a:r>
          </a:p>
          <a:p>
            <a:pPr lvl="1"/>
            <a:r>
              <a:rPr lang="hu-HU" dirty="0" smtClean="0"/>
              <a:t>Fusson-e a modell? – </a:t>
            </a:r>
            <a:r>
              <a:rPr lang="hu-HU" dirty="0" err="1" smtClean="0"/>
              <a:t>Boolean</a:t>
            </a:r>
            <a:endParaRPr lang="hu-HU" dirty="0"/>
          </a:p>
          <a:p>
            <a:r>
              <a:rPr lang="hu-HU" dirty="0" smtClean="0"/>
              <a:t>2 eszköz</a:t>
            </a:r>
          </a:p>
          <a:p>
            <a:pPr lvl="1"/>
            <a:r>
              <a:rPr lang="hu-HU" smtClean="0"/>
              <a:t>puffer</a:t>
            </a:r>
            <a:endParaRPr lang="hu-HU" dirty="0" smtClean="0"/>
          </a:p>
          <a:p>
            <a:pPr lvl="1"/>
            <a:r>
              <a:rPr lang="hu-HU" dirty="0" smtClean="0"/>
              <a:t>körbevágás</a:t>
            </a:r>
          </a:p>
          <a:p>
            <a:r>
              <a:rPr lang="hu-HU" dirty="0" smtClean="0"/>
              <a:t>1 kimeneti paraméter</a:t>
            </a:r>
          </a:p>
          <a:p>
            <a:r>
              <a:rPr lang="hu-HU" dirty="0" err="1" smtClean="0"/>
              <a:t>Connect</a:t>
            </a:r>
            <a:r>
              <a:rPr lang="hu-HU" dirty="0" smtClean="0"/>
              <a:t> gomb használata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860" y="2360399"/>
            <a:ext cx="4637850" cy="381656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7860" y="94715"/>
            <a:ext cx="4637850" cy="216587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763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Változók hozzáadása – </a:t>
            </a:r>
            <a:r>
              <a:rPr lang="hu-HU" dirty="0" smtClean="0"/>
              <a:t>feladat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hozz létre egy modelleszközt melynek három bemeneti paramétere van</a:t>
            </a:r>
          </a:p>
          <a:p>
            <a:pPr lvl="1"/>
            <a:r>
              <a:rPr lang="hu-HU" dirty="0" smtClean="0"/>
              <a:t>két </a:t>
            </a:r>
            <a:r>
              <a:rPr lang="hu-HU" dirty="0" err="1" smtClean="0"/>
              <a:t>Feature</a:t>
            </a:r>
            <a:r>
              <a:rPr lang="hu-HU" dirty="0" smtClean="0"/>
              <a:t> </a:t>
            </a:r>
            <a:r>
              <a:rPr lang="hu-HU" dirty="0" err="1" smtClean="0"/>
              <a:t>Layer</a:t>
            </a:r>
            <a:endParaRPr lang="hu-HU" dirty="0" smtClean="0"/>
          </a:p>
          <a:p>
            <a:pPr lvl="1"/>
            <a:r>
              <a:rPr lang="hu-HU" dirty="0" smtClean="0"/>
              <a:t>és egy valós szám (</a:t>
            </a:r>
            <a:r>
              <a:rPr lang="hu-HU" dirty="0" err="1" smtClean="0"/>
              <a:t>Double</a:t>
            </a:r>
            <a:r>
              <a:rPr lang="hu-HU" dirty="0" smtClean="0"/>
              <a:t>)</a:t>
            </a:r>
          </a:p>
          <a:p>
            <a:r>
              <a:rPr lang="hu-HU" dirty="0" smtClean="0"/>
              <a:t>a modell futtatása egy jelölőnégyzettel (logikai változóval) legyen szabályozható</a:t>
            </a:r>
          </a:p>
          <a:p>
            <a:r>
              <a:rPr lang="hu-HU" dirty="0" smtClean="0"/>
              <a:t>a modell</a:t>
            </a:r>
          </a:p>
          <a:p>
            <a:pPr lvl="1"/>
            <a:r>
              <a:rPr lang="hu-HU" dirty="0" smtClean="0"/>
              <a:t>válasszon ki az egyik bemeneti vektorból a számparaméterrel megadott számú elemet</a:t>
            </a:r>
          </a:p>
          <a:p>
            <a:pPr lvl="1"/>
            <a:r>
              <a:rPr lang="hu-HU" dirty="0" smtClean="0"/>
              <a:t>készítsen ideiglenes vektorréteget belőlük</a:t>
            </a:r>
          </a:p>
          <a:p>
            <a:pPr lvl="1"/>
            <a:r>
              <a:rPr lang="hu-HU" dirty="0" smtClean="0"/>
              <a:t>majd jelölje ki közülük azokat, amelyek teljesen beleesnek a másik vektorba</a:t>
            </a:r>
          </a:p>
          <a:p>
            <a:pPr lvl="1"/>
            <a:r>
              <a:rPr lang="hu-HU" dirty="0" smtClean="0"/>
              <a:t>az eredményt mentse (másolja) </a:t>
            </a:r>
            <a:r>
              <a:rPr lang="hu-HU" dirty="0" err="1" smtClean="0"/>
              <a:t>shape</a:t>
            </a:r>
            <a:r>
              <a:rPr lang="hu-HU" dirty="0" smtClean="0"/>
              <a:t> file-ba, mely kimeneti paraméter</a:t>
            </a:r>
          </a:p>
          <a:p>
            <a:r>
              <a:rPr lang="hu-HU" dirty="0" smtClean="0"/>
              <a:t>a paraméterek sorrendje ez legyen: logikai, bemeneti vektor, szám, tartalmazási vektor, kimeneti vektor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3990" y="174172"/>
            <a:ext cx="2482031" cy="240536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985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Változók hozzáadása – </a:t>
            </a:r>
            <a:r>
              <a:rPr lang="hu-HU" dirty="0" smtClean="0"/>
              <a:t>feladat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43" y="3132508"/>
            <a:ext cx="11894292" cy="294525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11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Speciális modellszervező elemek 1. – léptetők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iterátorok</a:t>
            </a:r>
            <a:endParaRPr lang="hu-HU" dirty="0" smtClean="0"/>
          </a:p>
          <a:p>
            <a:r>
              <a:rPr lang="hu-HU" dirty="0" err="1" smtClean="0"/>
              <a:t>Insert</a:t>
            </a:r>
            <a:r>
              <a:rPr lang="hu-HU" dirty="0" smtClean="0"/>
              <a:t> &gt; </a:t>
            </a:r>
            <a:r>
              <a:rPr lang="hu-HU" dirty="0" err="1" smtClean="0"/>
              <a:t>Iterators</a:t>
            </a:r>
            <a:endParaRPr lang="hu-HU" dirty="0" smtClean="0"/>
          </a:p>
          <a:p>
            <a:r>
              <a:rPr lang="hu-HU" dirty="0" smtClean="0"/>
              <a:t>ezeket csak a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Builderben</a:t>
            </a:r>
            <a:r>
              <a:rPr lang="hu-HU" dirty="0" smtClean="0"/>
              <a:t> lehet használni</a:t>
            </a:r>
          </a:p>
          <a:p>
            <a:r>
              <a:rPr lang="hu-HU" dirty="0" smtClean="0"/>
              <a:t>segítik a modell működését</a:t>
            </a:r>
          </a:p>
          <a:p>
            <a:r>
              <a:rPr lang="hu-HU" dirty="0" smtClean="0"/>
              <a:t>csak néhányat próbálunk ki</a:t>
            </a:r>
          </a:p>
          <a:p>
            <a:pPr lvl="1"/>
            <a:r>
              <a:rPr lang="hu-HU" dirty="0" err="1" smtClean="0">
                <a:solidFill>
                  <a:srgbClr val="FF0000"/>
                </a:solidFill>
              </a:rPr>
              <a:t>For</a:t>
            </a:r>
            <a:r>
              <a:rPr lang="hu-HU" dirty="0" smtClean="0">
                <a:solidFill>
                  <a:srgbClr val="FF0000"/>
                </a:solidFill>
              </a:rPr>
              <a:t> – léptető ciklus</a:t>
            </a:r>
          </a:p>
          <a:p>
            <a:pPr lvl="1"/>
            <a:r>
              <a:rPr lang="hu-HU" dirty="0" err="1" smtClean="0"/>
              <a:t>While</a:t>
            </a:r>
            <a:r>
              <a:rPr lang="hu-HU" dirty="0" smtClean="0"/>
              <a:t> – feltételes ciklus</a:t>
            </a:r>
          </a:p>
          <a:p>
            <a:pPr lvl="1"/>
            <a:r>
              <a:rPr lang="hu-HU" dirty="0" err="1" smtClean="0">
                <a:solidFill>
                  <a:srgbClr val="FF0000"/>
                </a:solidFill>
              </a:rPr>
              <a:t>Feature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Selection</a:t>
            </a:r>
            <a:r>
              <a:rPr lang="hu-HU" dirty="0" smtClean="0">
                <a:solidFill>
                  <a:srgbClr val="FF0000"/>
                </a:solidFill>
              </a:rPr>
              <a:t>/</a:t>
            </a:r>
            <a:r>
              <a:rPr lang="hu-HU" dirty="0" err="1" smtClean="0">
                <a:solidFill>
                  <a:srgbClr val="FF0000"/>
                </a:solidFill>
              </a:rPr>
              <a:t>Row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Selection</a:t>
            </a:r>
            <a:r>
              <a:rPr lang="hu-HU" dirty="0" smtClean="0">
                <a:solidFill>
                  <a:srgbClr val="FF0000"/>
                </a:solidFill>
              </a:rPr>
              <a:t> – </a:t>
            </a:r>
            <a:r>
              <a:rPr lang="hu-HU" dirty="0" err="1" smtClean="0">
                <a:solidFill>
                  <a:srgbClr val="FF0000"/>
                </a:solidFill>
              </a:rPr>
              <a:t>attribútumtábla</a:t>
            </a:r>
            <a:r>
              <a:rPr lang="hu-HU" dirty="0" smtClean="0">
                <a:solidFill>
                  <a:srgbClr val="FF0000"/>
                </a:solidFill>
              </a:rPr>
              <a:t> sorain lépked végig</a:t>
            </a:r>
          </a:p>
          <a:p>
            <a:pPr lvl="1"/>
            <a:r>
              <a:rPr lang="hu-HU" dirty="0" err="1"/>
              <a:t>Field</a:t>
            </a:r>
            <a:r>
              <a:rPr lang="hu-HU" dirty="0"/>
              <a:t> </a:t>
            </a:r>
            <a:r>
              <a:rPr lang="hu-HU" dirty="0" err="1" smtClean="0"/>
              <a:t>Values</a:t>
            </a:r>
            <a:r>
              <a:rPr lang="hu-HU" dirty="0" smtClean="0"/>
              <a:t> – mező értékein lépked végig</a:t>
            </a:r>
          </a:p>
          <a:p>
            <a:pPr lvl="1"/>
            <a:r>
              <a:rPr lang="hu-HU" dirty="0" err="1" smtClean="0"/>
              <a:t>Multivalue</a:t>
            </a:r>
            <a:r>
              <a:rPr lang="hu-HU" dirty="0" smtClean="0"/>
              <a:t> – értékek listáján lépked végig</a:t>
            </a:r>
          </a:p>
          <a:p>
            <a:pPr lvl="1"/>
            <a:r>
              <a:rPr lang="hu-HU" dirty="0" err="1" smtClean="0">
                <a:solidFill>
                  <a:srgbClr val="FF0000"/>
                </a:solidFill>
              </a:rPr>
              <a:t>Datasets</a:t>
            </a:r>
            <a:r>
              <a:rPr lang="hu-HU" dirty="0" smtClean="0">
                <a:solidFill>
                  <a:srgbClr val="FF0000"/>
                </a:solidFill>
              </a:rPr>
              <a:t>/</a:t>
            </a:r>
            <a:r>
              <a:rPr lang="hu-HU" dirty="0" err="1" smtClean="0">
                <a:solidFill>
                  <a:srgbClr val="FF0000"/>
                </a:solidFill>
              </a:rPr>
              <a:t>Feature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Classes</a:t>
            </a:r>
            <a:r>
              <a:rPr lang="hu-HU" dirty="0" smtClean="0">
                <a:solidFill>
                  <a:srgbClr val="FF0000"/>
                </a:solidFill>
              </a:rPr>
              <a:t>/</a:t>
            </a:r>
            <a:r>
              <a:rPr lang="hu-HU" dirty="0" err="1" smtClean="0">
                <a:solidFill>
                  <a:srgbClr val="FF0000"/>
                </a:solidFill>
              </a:rPr>
              <a:t>Files</a:t>
            </a:r>
            <a:r>
              <a:rPr lang="hu-HU" dirty="0" smtClean="0">
                <a:solidFill>
                  <a:srgbClr val="FF0000"/>
                </a:solidFill>
              </a:rPr>
              <a:t>/</a:t>
            </a:r>
            <a:r>
              <a:rPr lang="hu-HU" dirty="0" err="1" smtClean="0">
                <a:solidFill>
                  <a:srgbClr val="FF0000"/>
                </a:solidFill>
              </a:rPr>
              <a:t>Rasters</a:t>
            </a:r>
            <a:r>
              <a:rPr lang="hu-HU" dirty="0" smtClean="0">
                <a:solidFill>
                  <a:srgbClr val="FF0000"/>
                </a:solidFill>
              </a:rPr>
              <a:t>/</a:t>
            </a:r>
            <a:r>
              <a:rPr lang="hu-HU" dirty="0" err="1" smtClean="0">
                <a:solidFill>
                  <a:srgbClr val="FF0000"/>
                </a:solidFill>
              </a:rPr>
              <a:t>Tables</a:t>
            </a:r>
            <a:r>
              <a:rPr lang="hu-HU" dirty="0" smtClean="0">
                <a:solidFill>
                  <a:srgbClr val="FF0000"/>
                </a:solidFill>
              </a:rPr>
              <a:t> – fájlokon lépked végig</a:t>
            </a:r>
          </a:p>
          <a:p>
            <a:pPr lvl="1"/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6344" y="174172"/>
            <a:ext cx="3543300" cy="37936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862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Speciális modellszervező elemek 2. – speciális eszközök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Insert</a:t>
            </a:r>
            <a:r>
              <a:rPr lang="hu-HU" dirty="0" smtClean="0"/>
              <a:t> &gt;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Tools</a:t>
            </a:r>
            <a:endParaRPr lang="hu-HU" dirty="0" smtClean="0"/>
          </a:p>
          <a:p>
            <a:r>
              <a:rPr lang="hu-HU" dirty="0" smtClean="0"/>
              <a:t>ezeket is csak a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Builderben</a:t>
            </a:r>
            <a:r>
              <a:rPr lang="hu-HU" dirty="0" smtClean="0"/>
              <a:t> lehet használni</a:t>
            </a:r>
          </a:p>
          <a:p>
            <a:r>
              <a:rPr lang="hu-HU" dirty="0" smtClean="0"/>
              <a:t>segítik a modell működését</a:t>
            </a:r>
          </a:p>
          <a:p>
            <a:r>
              <a:rPr lang="hu-HU" dirty="0" smtClean="0"/>
              <a:t>csak néhányat próbálunk ki</a:t>
            </a:r>
          </a:p>
          <a:p>
            <a:pPr lvl="1"/>
            <a:r>
              <a:rPr lang="hu-HU" dirty="0" err="1" smtClean="0">
                <a:solidFill>
                  <a:srgbClr val="FF0000"/>
                </a:solidFill>
              </a:rPr>
              <a:t>Calculate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Value</a:t>
            </a:r>
            <a:r>
              <a:rPr lang="hu-HU" dirty="0" smtClean="0">
                <a:solidFill>
                  <a:srgbClr val="FF0000"/>
                </a:solidFill>
              </a:rPr>
              <a:t> – Pythonos kifejezéssel új érték számítása</a:t>
            </a:r>
          </a:p>
          <a:p>
            <a:pPr lvl="1"/>
            <a:r>
              <a:rPr lang="hu-HU" dirty="0" err="1" smtClean="0">
                <a:solidFill>
                  <a:srgbClr val="FF0000"/>
                </a:solidFill>
              </a:rPr>
              <a:t>Collect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Values</a:t>
            </a:r>
            <a:r>
              <a:rPr lang="hu-HU" dirty="0" smtClean="0">
                <a:solidFill>
                  <a:srgbClr val="FF0000"/>
                </a:solidFill>
              </a:rPr>
              <a:t> – </a:t>
            </a:r>
            <a:r>
              <a:rPr lang="hu-HU" dirty="0" err="1" smtClean="0">
                <a:solidFill>
                  <a:srgbClr val="FF0000"/>
                </a:solidFill>
              </a:rPr>
              <a:t>iterátorok</a:t>
            </a:r>
            <a:r>
              <a:rPr lang="hu-HU" dirty="0" smtClean="0">
                <a:solidFill>
                  <a:srgbClr val="FF0000"/>
                </a:solidFill>
              </a:rPr>
              <a:t> eredményeit gyűjti össze</a:t>
            </a:r>
          </a:p>
          <a:p>
            <a:pPr lvl="1"/>
            <a:r>
              <a:rPr lang="hu-HU" dirty="0" err="1" smtClean="0"/>
              <a:t>Get</a:t>
            </a:r>
            <a:r>
              <a:rPr lang="hu-HU" dirty="0" smtClean="0"/>
              <a:t> </a:t>
            </a:r>
            <a:r>
              <a:rPr lang="hu-HU" dirty="0" err="1" smtClean="0"/>
              <a:t>Field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r>
              <a:rPr lang="hu-HU" dirty="0" smtClean="0"/>
              <a:t> – </a:t>
            </a:r>
            <a:r>
              <a:rPr lang="hu-HU" dirty="0" err="1" smtClean="0"/>
              <a:t>attribútumtábla</a:t>
            </a:r>
            <a:r>
              <a:rPr lang="hu-HU" dirty="0" smtClean="0"/>
              <a:t> első sorából a megadott mező értékét nyeri ki</a:t>
            </a:r>
          </a:p>
          <a:p>
            <a:pPr lvl="1"/>
            <a:r>
              <a:rPr lang="hu-HU" dirty="0" err="1"/>
              <a:t>Merge</a:t>
            </a:r>
            <a:r>
              <a:rPr lang="hu-HU" dirty="0"/>
              <a:t> </a:t>
            </a:r>
            <a:r>
              <a:rPr lang="hu-HU" dirty="0" err="1"/>
              <a:t>Branch</a:t>
            </a:r>
            <a:r>
              <a:rPr lang="hu-HU" dirty="0"/>
              <a:t> – logikai elágazások lezárása</a:t>
            </a:r>
          </a:p>
          <a:p>
            <a:pPr lvl="1"/>
            <a:r>
              <a:rPr lang="hu-HU" dirty="0" err="1" smtClean="0"/>
              <a:t>Parse</a:t>
            </a:r>
            <a:r>
              <a:rPr lang="hu-HU" dirty="0" smtClean="0"/>
              <a:t> </a:t>
            </a:r>
            <a:r>
              <a:rPr lang="hu-HU" dirty="0" err="1" smtClean="0"/>
              <a:t>Path</a:t>
            </a:r>
            <a:r>
              <a:rPr lang="hu-HU" dirty="0" smtClean="0"/>
              <a:t> – feldarabolja a fájlra mutató hivatkozást elérési útra, fájlnévre és kiterjesztésre</a:t>
            </a:r>
          </a:p>
          <a:p>
            <a:pPr lvl="1"/>
            <a:r>
              <a:rPr lang="hu-HU" dirty="0" err="1" smtClean="0"/>
              <a:t>Select</a:t>
            </a:r>
            <a:r>
              <a:rPr lang="hu-HU" dirty="0" smtClean="0"/>
              <a:t> Data – összetett adattípus (többrétegű raszter, </a:t>
            </a:r>
            <a:r>
              <a:rPr lang="hu-HU" dirty="0" err="1" smtClean="0"/>
              <a:t>geodatabase</a:t>
            </a:r>
            <a:r>
              <a:rPr lang="hu-HU" dirty="0" smtClean="0"/>
              <a:t>) gyerekét kiválasztja</a:t>
            </a:r>
          </a:p>
          <a:p>
            <a:pPr lvl="1"/>
            <a:r>
              <a:rPr lang="hu-HU" dirty="0" smtClean="0"/>
              <a:t>Stop – iteráló ciklust megállítja feltétel teljesülése esetén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10600" y="1422400"/>
            <a:ext cx="3448050" cy="24384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337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Speciális modellszervező elemek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879956" cy="4754563"/>
          </a:xfrm>
        </p:spPr>
        <p:txBody>
          <a:bodyPr/>
          <a:lstStyle/>
          <a:p>
            <a:r>
              <a:rPr lang="hu-HU" dirty="0" smtClean="0"/>
              <a:t>amiket nem mutatok be, azoknak is érdemes megnézni a példákkal illusztrált leírását itt:</a:t>
            </a:r>
          </a:p>
          <a:p>
            <a:pPr lvl="1"/>
            <a:r>
              <a:rPr lang="en-US" dirty="0"/>
              <a:t>https://desktop.arcgis.com/en/arcmap/latest/analyze/modelbuilder/a-quick-tour-of-using-iterators-for-iteration-looping-.</a:t>
            </a:r>
            <a:r>
              <a:rPr lang="en-US" dirty="0" smtClean="0"/>
              <a:t>htm</a:t>
            </a:r>
            <a:endParaRPr lang="hu-HU" dirty="0" smtClean="0"/>
          </a:p>
          <a:p>
            <a:pPr lvl="1"/>
            <a:r>
              <a:rPr lang="en-US" dirty="0"/>
              <a:t>https://desktop.arcgis.com/en/arcmap/latest/analyze/modelbuilder/a-quick-tour-of-using-model-only-tools.htm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4119" y="174172"/>
            <a:ext cx="4161905" cy="583809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20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érték számítása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Calculate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endParaRPr lang="hu-HU" dirty="0" smtClean="0"/>
          </a:p>
          <a:p>
            <a:r>
              <a:rPr lang="hu-HU" dirty="0" smtClean="0"/>
              <a:t>3 paramétere van</a:t>
            </a:r>
          </a:p>
          <a:p>
            <a:pPr lvl="1"/>
            <a:r>
              <a:rPr lang="hu-HU" dirty="0" err="1"/>
              <a:t>E</a:t>
            </a:r>
            <a:r>
              <a:rPr lang="hu-HU" dirty="0" err="1" smtClean="0"/>
              <a:t>xpression</a:t>
            </a:r>
            <a:r>
              <a:rPr lang="hu-HU" dirty="0" smtClean="0"/>
              <a:t>: Python-kifejezés, amivel létrehozzuk/kiszámoljuk az értéket</a:t>
            </a:r>
          </a:p>
          <a:p>
            <a:pPr lvl="1"/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block</a:t>
            </a:r>
            <a:r>
              <a:rPr lang="hu-HU" dirty="0" smtClean="0"/>
              <a:t> (opcionális): összetettebb, jellemzően többsoros, függvényt definiáló Python-kód, amit az </a:t>
            </a:r>
            <a:r>
              <a:rPr lang="hu-HU" dirty="0" err="1" smtClean="0"/>
              <a:t>Expressionben</a:t>
            </a:r>
            <a:r>
              <a:rPr lang="hu-HU" dirty="0" smtClean="0"/>
              <a:t> fel tudunk használni</a:t>
            </a:r>
          </a:p>
          <a:p>
            <a:pPr lvl="1"/>
            <a:r>
              <a:rPr lang="hu-HU" dirty="0" smtClean="0"/>
              <a:t>Data </a:t>
            </a:r>
            <a:r>
              <a:rPr lang="hu-HU" dirty="0" err="1" smtClean="0"/>
              <a:t>type</a:t>
            </a:r>
            <a:r>
              <a:rPr lang="hu-HU" dirty="0" smtClean="0"/>
              <a:t> (opcionális): kimeneti adattípus</a:t>
            </a:r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érték számítása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867650" cy="4754563"/>
          </a:xfrm>
        </p:spPr>
        <p:txBody>
          <a:bodyPr/>
          <a:lstStyle/>
          <a:p>
            <a:r>
              <a:rPr lang="hu-HU" dirty="0" smtClean="0"/>
              <a:t>a kifejezés tartalmazhat</a:t>
            </a:r>
          </a:p>
          <a:p>
            <a:pPr lvl="1"/>
            <a:r>
              <a:rPr lang="hu-HU" dirty="0" smtClean="0"/>
              <a:t>modellparamétereket</a:t>
            </a:r>
            <a:endParaRPr lang="hu-HU" dirty="0"/>
          </a:p>
          <a:p>
            <a:pPr lvl="1"/>
            <a:r>
              <a:rPr lang="hu-HU" dirty="0" smtClean="0"/>
              <a:t>egyszerű matematikai műveleteket (+, *, -)</a:t>
            </a:r>
          </a:p>
          <a:p>
            <a:pPr lvl="1"/>
            <a:r>
              <a:rPr lang="hu-HU" dirty="0" smtClean="0"/>
              <a:t>szövegösszefűző műveletet (+)</a:t>
            </a:r>
          </a:p>
          <a:p>
            <a:pPr lvl="1"/>
            <a:r>
              <a:rPr lang="hu-HU" dirty="0" smtClean="0"/>
              <a:t>matematikai függvényeket (</a:t>
            </a:r>
            <a:r>
              <a:rPr lang="hu-HU" dirty="0" err="1" smtClean="0"/>
              <a:t>math.cos</a:t>
            </a:r>
            <a:r>
              <a:rPr lang="hu-HU" dirty="0" smtClean="0"/>
              <a:t>(), </a:t>
            </a:r>
            <a:r>
              <a:rPr lang="hu-HU" dirty="0" err="1" smtClean="0"/>
              <a:t>math.sqrt</a:t>
            </a:r>
            <a:r>
              <a:rPr lang="hu-HU" dirty="0" smtClean="0"/>
              <a:t>())</a:t>
            </a:r>
          </a:p>
          <a:p>
            <a:pPr lvl="1"/>
            <a:r>
              <a:rPr lang="hu-HU" dirty="0" smtClean="0"/>
              <a:t>változókat és függvényeket, amiket a 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blockon</a:t>
            </a:r>
            <a:r>
              <a:rPr lang="hu-HU" dirty="0" smtClean="0"/>
              <a:t> belül definiálunk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5850" y="193222"/>
            <a:ext cx="3303840" cy="29560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5850" y="3332200"/>
            <a:ext cx="3303840" cy="33405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395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modelleszközök</a:t>
            </a:r>
          </a:p>
          <a:p>
            <a:pPr lvl="1"/>
            <a:r>
              <a:rPr lang="hu-HU" dirty="0" smtClean="0"/>
              <a:t>létrehozás meglévő modellből</a:t>
            </a:r>
          </a:p>
          <a:p>
            <a:pPr lvl="1"/>
            <a:r>
              <a:rPr lang="hu-HU" dirty="0" smtClean="0"/>
              <a:t>létrehozás nulláról</a:t>
            </a:r>
          </a:p>
          <a:p>
            <a:r>
              <a:rPr lang="hu-HU" dirty="0" smtClean="0"/>
              <a:t>speciális modellszervező elemek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érték számítása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280248" cy="4754563"/>
          </a:xfrm>
        </p:spPr>
        <p:txBody>
          <a:bodyPr/>
          <a:lstStyle/>
          <a:p>
            <a:r>
              <a:rPr lang="hu-HU" dirty="0" smtClean="0"/>
              <a:t>paraméterek elérése</a:t>
            </a:r>
            <a:endParaRPr lang="hu-HU" dirty="0"/>
          </a:p>
          <a:p>
            <a:pPr lvl="1"/>
            <a:r>
              <a:rPr lang="hu-HU" dirty="0" err="1" smtClean="0"/>
              <a:t>%paraméternév%</a:t>
            </a:r>
            <a:r>
              <a:rPr lang="hu-HU" dirty="0" smtClean="0"/>
              <a:t> – szám</a:t>
            </a:r>
          </a:p>
          <a:p>
            <a:pPr lvl="1"/>
            <a:r>
              <a:rPr lang="hu-HU" dirty="0" smtClean="0"/>
              <a:t>"</a:t>
            </a:r>
            <a:r>
              <a:rPr lang="hu-HU" dirty="0" err="1"/>
              <a:t>%paraméternév</a:t>
            </a:r>
            <a:r>
              <a:rPr lang="hu-HU" dirty="0" err="1" smtClean="0"/>
              <a:t>%</a:t>
            </a:r>
            <a:r>
              <a:rPr lang="hu-HU" dirty="0" smtClean="0"/>
              <a:t>" – szöveg</a:t>
            </a:r>
          </a:p>
          <a:p>
            <a:pPr lvl="1"/>
            <a:r>
              <a:rPr lang="hu-HU" dirty="0" err="1" smtClean="0"/>
              <a:t>str</a:t>
            </a:r>
            <a:r>
              <a:rPr lang="hu-HU" dirty="0" smtClean="0"/>
              <a:t>(</a:t>
            </a:r>
            <a:r>
              <a:rPr lang="hu-HU" dirty="0" err="1"/>
              <a:t>%paraméternév</a:t>
            </a:r>
            <a:r>
              <a:rPr lang="hu-HU" dirty="0" err="1" smtClean="0"/>
              <a:t>%</a:t>
            </a:r>
            <a:r>
              <a:rPr lang="hu-HU" dirty="0" smtClean="0"/>
              <a:t>) – szám szöveggé alakítva</a:t>
            </a:r>
          </a:p>
          <a:p>
            <a:r>
              <a:rPr lang="hu-HU" dirty="0" smtClean="0"/>
              <a:t>a modellbeli eszközök kimenetei %-jel nélkül szerepelnek!</a:t>
            </a:r>
          </a:p>
          <a:p>
            <a:r>
              <a:rPr lang="hu-HU" dirty="0" err="1" smtClean="0"/>
              <a:t>escape</a:t>
            </a:r>
            <a:r>
              <a:rPr lang="hu-HU" dirty="0" smtClean="0"/>
              <a:t> </a:t>
            </a:r>
            <a:r>
              <a:rPr lang="hu-HU" dirty="0" err="1" smtClean="0"/>
              <a:t>character</a:t>
            </a:r>
            <a:r>
              <a:rPr lang="hu-HU" dirty="0" smtClean="0"/>
              <a:t>: \</a:t>
            </a:r>
            <a:endParaRPr lang="hu-HU" dirty="0"/>
          </a:p>
          <a:p>
            <a:r>
              <a:rPr lang="hu-HU" dirty="0" smtClean="0"/>
              <a:t>nehéz ügyesen, hiba nélkül megadni a kifejezést</a:t>
            </a:r>
          </a:p>
          <a:p>
            <a:pPr lvl="1"/>
            <a:r>
              <a:rPr lang="hu-HU" dirty="0" smtClean="0"/>
              <a:t>a következő demóban szándékosan a nehezebb dolgokat mutatom be</a:t>
            </a:r>
          </a:p>
          <a:p>
            <a:pPr lvl="1"/>
            <a:r>
              <a:rPr lang="hu-HU" dirty="0" smtClean="0"/>
              <a:t>zárthelyin egyszerűbb lesz</a:t>
            </a:r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8448" y="1422400"/>
            <a:ext cx="4830356" cy="461546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018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érték számítása – DEMO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készítsünk egy eszközt, ami egy bemeneti vektorra</a:t>
            </a:r>
          </a:p>
          <a:p>
            <a:pPr lvl="1"/>
            <a:r>
              <a:rPr lang="hu-HU" dirty="0" smtClean="0"/>
              <a:t>megadott </a:t>
            </a:r>
            <a:r>
              <a:rPr lang="hu-HU" dirty="0" err="1" smtClean="0">
                <a:solidFill>
                  <a:srgbClr val="FF0000"/>
                </a:solidFill>
              </a:rPr>
              <a:t>%távolság%</a:t>
            </a:r>
            <a:r>
              <a:rPr lang="hu-HU" dirty="0" err="1" smtClean="0"/>
              <a:t>-</a:t>
            </a:r>
            <a:r>
              <a:rPr lang="hu-HU" dirty="0" err="1" smtClean="0"/>
              <a:t>gal</a:t>
            </a:r>
            <a:r>
              <a:rPr lang="hu-HU" dirty="0" smtClean="0"/>
              <a:t> (pl. </a:t>
            </a:r>
            <a:r>
              <a:rPr lang="hu-HU" dirty="0" smtClean="0"/>
              <a:t>100)</a:t>
            </a:r>
            <a:endParaRPr lang="hu-HU" dirty="0" smtClean="0"/>
          </a:p>
          <a:p>
            <a:pPr lvl="1"/>
            <a:r>
              <a:rPr lang="hu-HU" dirty="0" smtClean="0"/>
              <a:t>és </a:t>
            </a:r>
            <a:r>
              <a:rPr lang="hu-HU" dirty="0" smtClean="0">
                <a:solidFill>
                  <a:srgbClr val="FF0000"/>
                </a:solidFill>
              </a:rPr>
              <a:t>"</a:t>
            </a:r>
            <a:r>
              <a:rPr lang="hu-HU" dirty="0" err="1" smtClean="0">
                <a:solidFill>
                  <a:srgbClr val="FF0000"/>
                </a:solidFill>
              </a:rPr>
              <a:t>%mértékegység%</a:t>
            </a:r>
            <a:r>
              <a:rPr lang="hu-HU" dirty="0" smtClean="0">
                <a:solidFill>
                  <a:srgbClr val="FF0000"/>
                </a:solidFill>
              </a:rPr>
              <a:t>"</a:t>
            </a:r>
            <a:r>
              <a:rPr lang="hu-HU" dirty="0" err="1" smtClean="0"/>
              <a:t>-</a:t>
            </a:r>
            <a:r>
              <a:rPr lang="hu-HU" dirty="0" err="1" smtClean="0"/>
              <a:t>gel</a:t>
            </a:r>
            <a:r>
              <a:rPr lang="hu-HU" dirty="0" smtClean="0"/>
              <a:t> (pl. "</a:t>
            </a:r>
            <a:r>
              <a:rPr lang="hu-HU" dirty="0" err="1" smtClean="0"/>
              <a:t>Meters</a:t>
            </a:r>
            <a:r>
              <a:rPr lang="hu-HU" dirty="0" smtClean="0"/>
              <a:t>")</a:t>
            </a:r>
            <a:endParaRPr lang="hu-HU" dirty="0"/>
          </a:p>
          <a:p>
            <a:r>
              <a:rPr lang="hu-HU" dirty="0" smtClean="0"/>
              <a:t>puffert képez – </a:t>
            </a:r>
            <a:r>
              <a:rPr lang="hu-HU" dirty="0" err="1" smtClean="0"/>
              <a:t>Buffer</a:t>
            </a:r>
            <a:endParaRPr lang="hu-HU" dirty="0" smtClean="0"/>
          </a:p>
          <a:p>
            <a:r>
              <a:rPr lang="hu-HU" dirty="0" smtClean="0"/>
              <a:t>e puffernek kiszámolja a területét – </a:t>
            </a:r>
            <a:r>
              <a:rPr lang="hu-HU" dirty="0" smtClean="0"/>
              <a:t>Add</a:t>
            </a:r>
            <a:br>
              <a:rPr lang="hu-HU" dirty="0" smtClean="0"/>
            </a:br>
            <a:r>
              <a:rPr lang="hu-HU" dirty="0" err="1" smtClean="0"/>
              <a:t>Geometry</a:t>
            </a:r>
            <a:r>
              <a:rPr lang="hu-HU" dirty="0" smtClean="0"/>
              <a:t> </a:t>
            </a:r>
            <a:r>
              <a:rPr lang="hu-HU" dirty="0" err="1"/>
              <a:t>Attributes</a:t>
            </a:r>
            <a:endParaRPr lang="hu-HU" dirty="0"/>
          </a:p>
          <a:p>
            <a:r>
              <a:rPr lang="hu-HU" dirty="0" smtClean="0"/>
              <a:t>ideiglenes vektorréteggé </a:t>
            </a:r>
            <a:r>
              <a:rPr lang="hu-HU" dirty="0"/>
              <a:t>alakítja </a:t>
            </a:r>
            <a:r>
              <a:rPr lang="hu-HU" dirty="0" smtClean="0"/>
              <a:t>azt – </a:t>
            </a:r>
            <a:r>
              <a:rPr lang="hu-HU" dirty="0" err="1" smtClean="0"/>
              <a:t>Make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Feature</a:t>
            </a:r>
            <a:r>
              <a:rPr lang="hu-HU" dirty="0" smtClean="0"/>
              <a:t> </a:t>
            </a:r>
            <a:r>
              <a:rPr lang="hu-HU" dirty="0" err="1" smtClean="0"/>
              <a:t>Layer</a:t>
            </a:r>
            <a:endParaRPr lang="hu-HU" dirty="0" smtClean="0"/>
          </a:p>
          <a:p>
            <a:r>
              <a:rPr lang="hu-HU" dirty="0" smtClean="0"/>
              <a:t>majd a megadott </a:t>
            </a:r>
            <a:r>
              <a:rPr lang="hu-HU" dirty="0" err="1" smtClean="0">
                <a:solidFill>
                  <a:srgbClr val="FF0000"/>
                </a:solidFill>
              </a:rPr>
              <a:t>%minimum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terület%</a:t>
            </a:r>
            <a:r>
              <a:rPr lang="hu-HU" dirty="0" err="1" smtClean="0"/>
              <a:t>-nél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(pl. </a:t>
            </a:r>
            <a:r>
              <a:rPr lang="hu-HU" dirty="0" smtClean="0"/>
              <a:t>2 000 </a:t>
            </a:r>
            <a:r>
              <a:rPr lang="hu-HU" dirty="0" smtClean="0"/>
              <a:t>000 m</a:t>
            </a:r>
            <a:r>
              <a:rPr lang="hu-HU" baseline="30000" dirty="0" smtClean="0"/>
              <a:t>2</a:t>
            </a:r>
            <a:r>
              <a:rPr lang="hu-HU" dirty="0" smtClean="0"/>
              <a:t>-nél</a:t>
            </a:r>
            <a:r>
              <a:rPr lang="hu-HU" dirty="0"/>
              <a:t>) nagyobb elemeket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leválogatja – </a:t>
            </a:r>
            <a:r>
              <a:rPr lang="hu-HU" dirty="0" err="1" smtClean="0"/>
              <a:t>Select</a:t>
            </a:r>
            <a:r>
              <a:rPr lang="hu-HU" dirty="0" smtClean="0"/>
              <a:t> </a:t>
            </a:r>
            <a:r>
              <a:rPr lang="hu-HU" dirty="0" err="1" smtClean="0"/>
              <a:t>Layer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Attribute</a:t>
            </a:r>
            <a:endParaRPr lang="hu-HU" dirty="0" smtClean="0"/>
          </a:p>
          <a:p>
            <a:r>
              <a:rPr lang="hu-HU" dirty="0" smtClean="0"/>
              <a:t>menti kimeneti </a:t>
            </a:r>
            <a:r>
              <a:rPr lang="hu-HU" dirty="0" err="1" smtClean="0"/>
              <a:t>shape</a:t>
            </a:r>
            <a:r>
              <a:rPr lang="hu-HU" dirty="0" smtClean="0"/>
              <a:t> file-ként – </a:t>
            </a:r>
            <a:r>
              <a:rPr lang="hu-HU" dirty="0" err="1" smtClean="0"/>
              <a:t>Copy</a:t>
            </a:r>
            <a:r>
              <a:rPr lang="hu-HU" dirty="0" smtClean="0"/>
              <a:t> </a:t>
            </a:r>
            <a:r>
              <a:rPr lang="hu-HU" dirty="0" err="1" smtClean="0"/>
              <a:t>Features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17:41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82"/>
          <a:stretch/>
        </p:blipFill>
        <p:spPr>
          <a:xfrm>
            <a:off x="6391071" y="2301249"/>
            <a:ext cx="5649339" cy="380762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8732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érték számítása – DEMO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</a:t>
            </a:r>
            <a:r>
              <a:rPr lang="en-US" dirty="0"/>
              <a:t>(%</a:t>
            </a:r>
            <a:r>
              <a:rPr lang="en-US" dirty="0" err="1"/>
              <a:t>távolság</a:t>
            </a:r>
            <a:r>
              <a:rPr lang="en-US" dirty="0"/>
              <a:t>%) + " " + "%</a:t>
            </a:r>
            <a:r>
              <a:rPr lang="en-US" dirty="0" err="1"/>
              <a:t>mértékegység</a:t>
            </a:r>
            <a:r>
              <a:rPr lang="en-US" dirty="0" smtClean="0"/>
              <a:t>%"</a:t>
            </a:r>
            <a:endParaRPr lang="hu-HU" dirty="0" smtClean="0"/>
          </a:p>
          <a:p>
            <a:pPr lvl="1"/>
            <a:r>
              <a:rPr lang="hu-HU" dirty="0" err="1" smtClean="0"/>
              <a:t>Linear</a:t>
            </a:r>
            <a:r>
              <a:rPr lang="hu-HU" dirty="0" smtClean="0"/>
              <a:t> Unit</a:t>
            </a:r>
          </a:p>
          <a:p>
            <a:r>
              <a:rPr lang="en-US" dirty="0" smtClean="0"/>
              <a:t>"\"</a:t>
            </a:r>
            <a:r>
              <a:rPr lang="hu-HU" dirty="0" smtClean="0"/>
              <a:t>POLY</a:t>
            </a:r>
            <a:r>
              <a:rPr lang="en-US" dirty="0" smtClean="0"/>
              <a:t>_AREA</a:t>
            </a:r>
            <a:r>
              <a:rPr lang="en-US" dirty="0"/>
              <a:t>\" &gt; " + </a:t>
            </a:r>
            <a:r>
              <a:rPr lang="en-US" dirty="0" err="1"/>
              <a:t>str</a:t>
            </a:r>
            <a:r>
              <a:rPr lang="en-US" dirty="0"/>
              <a:t>(%minimum </a:t>
            </a:r>
            <a:r>
              <a:rPr lang="en-US" dirty="0" err="1"/>
              <a:t>terület</a:t>
            </a:r>
            <a:r>
              <a:rPr lang="en-US" dirty="0" smtClean="0"/>
              <a:t>%)</a:t>
            </a:r>
            <a:endParaRPr lang="hu-HU" dirty="0" smtClean="0"/>
          </a:p>
          <a:p>
            <a:pPr lvl="1"/>
            <a:r>
              <a:rPr lang="hu-HU" dirty="0" smtClean="0"/>
              <a:t>SQL </a:t>
            </a:r>
            <a:r>
              <a:rPr lang="hu-HU" dirty="0" err="1" smtClean="0"/>
              <a:t>Expression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3472274"/>
            <a:ext cx="11878354" cy="25935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778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érték számítása – </a:t>
            </a:r>
            <a:r>
              <a:rPr lang="hu-HU" dirty="0" smtClean="0"/>
              <a:t>feladat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készíts modelleszközt, amely</a:t>
            </a:r>
          </a:p>
          <a:p>
            <a:pPr lvl="1"/>
            <a:r>
              <a:rPr lang="hu-HU" dirty="0" smtClean="0"/>
              <a:t>egy bemeneti raszter (</a:t>
            </a:r>
            <a:r>
              <a:rPr lang="hu-HU" dirty="0" err="1" smtClean="0"/>
              <a:t>Raster</a:t>
            </a:r>
            <a:r>
              <a:rPr lang="hu-HU" dirty="0" smtClean="0"/>
              <a:t> </a:t>
            </a:r>
            <a:r>
              <a:rPr lang="hu-HU" dirty="0" err="1" smtClean="0"/>
              <a:t>Layer</a:t>
            </a:r>
            <a:r>
              <a:rPr lang="hu-HU" dirty="0" smtClean="0"/>
              <a:t>) és két bemeneti egész szám (Long) alapján</a:t>
            </a:r>
          </a:p>
          <a:p>
            <a:pPr lvl="1"/>
            <a:r>
              <a:rPr lang="hu-HU" dirty="0" smtClean="0"/>
              <a:t>készít egy bináris (0/1) rasztert, amely minden cellára jelzi, hogy nagyobb-e, mint a két szám szorzata – </a:t>
            </a:r>
            <a:r>
              <a:rPr lang="hu-HU" dirty="0" err="1" smtClean="0"/>
              <a:t>Greater</a:t>
            </a:r>
            <a:r>
              <a:rPr lang="hu-HU" dirty="0" smtClean="0"/>
              <a:t> Than</a:t>
            </a:r>
          </a:p>
          <a:p>
            <a:pPr lvl="1"/>
            <a:r>
              <a:rPr lang="hu-HU" dirty="0" smtClean="0"/>
              <a:t>és e bináris rasztert poligonná alakítva menti egy kimeneti </a:t>
            </a:r>
            <a:r>
              <a:rPr lang="hu-HU" dirty="0" err="1" smtClean="0"/>
              <a:t>shape</a:t>
            </a:r>
            <a:r>
              <a:rPr lang="hu-HU" dirty="0" smtClean="0"/>
              <a:t> file-ba – </a:t>
            </a:r>
            <a:r>
              <a:rPr lang="hu-HU" dirty="0" err="1" smtClean="0"/>
              <a:t>Raster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Polygon</a:t>
            </a:r>
            <a:endParaRPr lang="hu-HU" dirty="0" smtClean="0"/>
          </a:p>
          <a:p>
            <a:r>
              <a:rPr lang="hu-HU" dirty="0" smtClean="0"/>
              <a:t>tipp:</a:t>
            </a:r>
          </a:p>
          <a:p>
            <a:pPr lvl="1"/>
            <a:r>
              <a:rPr lang="hu-HU" dirty="0" smtClean="0"/>
              <a:t>a </a:t>
            </a:r>
            <a:r>
              <a:rPr lang="hu-HU" dirty="0" err="1" smtClean="0"/>
              <a:t>Calculate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r>
              <a:rPr lang="hu-HU" dirty="0" smtClean="0"/>
              <a:t> eredménye "</a:t>
            </a:r>
            <a:r>
              <a:rPr lang="hu-HU" dirty="0" err="1" smtClean="0"/>
              <a:t>Formulated</a:t>
            </a:r>
            <a:r>
              <a:rPr lang="hu-HU" dirty="0" smtClean="0"/>
              <a:t> </a:t>
            </a:r>
            <a:r>
              <a:rPr lang="hu-HU" dirty="0" err="1" smtClean="0"/>
              <a:t>Raster</a:t>
            </a:r>
            <a:r>
              <a:rPr lang="hu-HU" dirty="0" smtClean="0"/>
              <a:t>" típusú legyen!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085" y="4604860"/>
            <a:ext cx="3061374" cy="21368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947" y="4610911"/>
            <a:ext cx="6636658" cy="21308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491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Léptetők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5524393" cy="4754563"/>
          </a:xfrm>
        </p:spPr>
        <p:txBody>
          <a:bodyPr/>
          <a:lstStyle/>
          <a:p>
            <a:r>
              <a:rPr lang="hu-HU" dirty="0" smtClean="0"/>
              <a:t>egy modellben csak egy léptető szerepelhet</a:t>
            </a:r>
          </a:p>
          <a:p>
            <a:pPr lvl="1"/>
            <a:r>
              <a:rPr lang="hu-HU" dirty="0" smtClean="0"/>
              <a:t>ha már van benne léptető, nem tudunk másikat beszúrni</a:t>
            </a:r>
          </a:p>
          <a:p>
            <a:r>
              <a:rPr lang="hu-HU" dirty="0" smtClean="0"/>
              <a:t>de egy modellbe beszúrhatunk egy már meglévő (akár léptetőt is tartalmazó) modelleszközt</a:t>
            </a:r>
          </a:p>
          <a:p>
            <a:pPr lvl="1"/>
            <a:r>
              <a:rPr lang="hu-HU" dirty="0" smtClean="0"/>
              <a:t>egymásba ágyazott (</a:t>
            </a:r>
            <a:r>
              <a:rPr lang="hu-HU" dirty="0" err="1" smtClean="0"/>
              <a:t>nested</a:t>
            </a:r>
            <a:r>
              <a:rPr lang="hu-HU" dirty="0" smtClean="0"/>
              <a:t>) modell / </a:t>
            </a:r>
            <a:r>
              <a:rPr lang="hu-HU" dirty="0" err="1" smtClean="0"/>
              <a:t>almodell</a:t>
            </a:r>
            <a:r>
              <a:rPr lang="hu-HU" dirty="0" smtClean="0"/>
              <a:t> (</a:t>
            </a:r>
            <a:r>
              <a:rPr lang="hu-HU" dirty="0" err="1" smtClean="0"/>
              <a:t>submodel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így tehát több léptetőt is használhatunk</a:t>
            </a:r>
          </a:p>
          <a:p>
            <a:pPr lvl="1"/>
            <a:r>
              <a:rPr lang="hu-HU" dirty="0" smtClean="0"/>
              <a:t>(nem mutatom be)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2593" y="1422401"/>
            <a:ext cx="5686233" cy="46781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26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Léptetők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léptető utáni modellrész jellemzően többször is lefut</a:t>
            </a:r>
          </a:p>
          <a:p>
            <a:pPr lvl="1"/>
            <a:r>
              <a:rPr lang="hu-HU" dirty="0" smtClean="0"/>
              <a:t>eltérő paraméterekkel</a:t>
            </a:r>
          </a:p>
          <a:p>
            <a:pPr lvl="1"/>
            <a:r>
              <a:rPr lang="hu-HU" dirty="0" smtClean="0"/>
              <a:t>vagy eltérő bemeneti fájlokkal/rétegekkel</a:t>
            </a:r>
          </a:p>
          <a:p>
            <a:r>
              <a:rPr lang="hu-HU" dirty="0" smtClean="0"/>
              <a:t>ezért jellemzően több kimenet is készül</a:t>
            </a:r>
          </a:p>
          <a:p>
            <a:r>
              <a:rPr lang="hu-HU" dirty="0" smtClean="0"/>
              <a:t>ha a kimeneti paraméter fájlneve statikus (pl. </a:t>
            </a:r>
            <a:r>
              <a:rPr lang="hu-HU" dirty="0" err="1" smtClean="0"/>
              <a:t>puffer.shp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akkor minden lépésben (iterációban) felülíródik az előző lépés eredménye</a:t>
            </a:r>
          </a:p>
          <a:p>
            <a:pPr lvl="1"/>
            <a:r>
              <a:rPr lang="hu-HU" dirty="0" smtClean="0"/>
              <a:t>tehát csak az utolsó lépés eredményét fogjuk megtalálni</a:t>
            </a:r>
          </a:p>
          <a:p>
            <a:r>
              <a:rPr lang="hu-HU" dirty="0" smtClean="0"/>
              <a:t>megoldás: használjunk dinamikus fájlnevet!</a:t>
            </a:r>
          </a:p>
          <a:p>
            <a:pPr lvl="1"/>
            <a:r>
              <a:rPr lang="hu-HU" dirty="0" smtClean="0"/>
              <a:t>a fájlnévbe berakhatjuk a ciklusváltozót</a:t>
            </a:r>
          </a:p>
          <a:p>
            <a:pPr lvl="1"/>
            <a:r>
              <a:rPr lang="hu-HU" dirty="0" smtClean="0"/>
              <a:t>százalékjelek között (pl. </a:t>
            </a:r>
            <a:r>
              <a:rPr lang="hu-HU" dirty="0" err="1" smtClean="0"/>
              <a:t>puffer%Value%.shp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így sok fájlt kapunk (puffer20.shp, puffer40.shp stb.)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8377" y="4464995"/>
            <a:ext cx="4485117" cy="161033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8874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Léptető ciklus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3 paramétere van a </a:t>
            </a:r>
            <a:r>
              <a:rPr lang="hu-HU" dirty="0" err="1" smtClean="0"/>
              <a:t>For</a:t>
            </a:r>
            <a:r>
              <a:rPr lang="hu-HU" dirty="0" smtClean="0"/>
              <a:t> léptető ciklusnak</a:t>
            </a:r>
          </a:p>
          <a:p>
            <a:pPr lvl="1"/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r>
              <a:rPr lang="hu-HU" dirty="0" smtClean="0"/>
              <a:t>: kezdő érték</a:t>
            </a:r>
          </a:p>
          <a:p>
            <a:pPr lvl="1"/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r>
              <a:rPr lang="hu-HU" dirty="0" smtClean="0"/>
              <a:t>: záró érték</a:t>
            </a:r>
            <a:endParaRPr lang="hu-HU" dirty="0"/>
          </a:p>
          <a:p>
            <a:pPr lvl="1"/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r>
              <a:rPr lang="hu-HU" dirty="0" smtClean="0"/>
              <a:t>: lépésköz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8120" y="1422400"/>
            <a:ext cx="4435064" cy="46540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12867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Léptető ciklus – DEMO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pufferek sorozatát képezzük</a:t>
            </a:r>
          </a:p>
          <a:p>
            <a:r>
              <a:rPr lang="hu-HU" dirty="0" smtClean="0"/>
              <a:t>egy bemeneti vektorfájl</a:t>
            </a:r>
          </a:p>
          <a:p>
            <a:r>
              <a:rPr lang="hu-HU" dirty="0" smtClean="0"/>
              <a:t>100 m-rel indulva, 200 m-es lépésközzel, paraméterként megadható maximum </a:t>
            </a:r>
            <a:r>
              <a:rPr lang="hu-HU" dirty="0" err="1" smtClean="0"/>
              <a:t>puffermérettel</a:t>
            </a:r>
            <a:endParaRPr lang="hu-HU" dirty="0" smtClean="0"/>
          </a:p>
          <a:p>
            <a:r>
              <a:rPr lang="hu-HU" dirty="0" smtClean="0"/>
              <a:t>fájlnévben használható</a:t>
            </a:r>
            <a:br>
              <a:rPr lang="hu-HU" dirty="0" smtClean="0"/>
            </a:br>
            <a:r>
              <a:rPr lang="hu-HU" dirty="0" smtClean="0"/>
              <a:t>a </a:t>
            </a:r>
            <a:r>
              <a:rPr lang="hu-HU" dirty="0" err="1" smtClean="0"/>
              <a:t>%Value%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995" y="3073941"/>
            <a:ext cx="8359500" cy="30013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31208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Végiglépkedés vektorfájlokon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Iterate</a:t>
            </a:r>
            <a:r>
              <a:rPr lang="hu-HU" dirty="0" smtClean="0"/>
              <a:t> </a:t>
            </a:r>
            <a:r>
              <a:rPr lang="hu-HU" dirty="0" err="1" smtClean="0"/>
              <a:t>Feature</a:t>
            </a:r>
            <a:r>
              <a:rPr lang="hu-HU" dirty="0" smtClean="0"/>
              <a:t> </a:t>
            </a:r>
            <a:r>
              <a:rPr lang="hu-HU" dirty="0" err="1" smtClean="0"/>
              <a:t>Classes</a:t>
            </a:r>
            <a:endParaRPr lang="hu-HU" dirty="0" smtClean="0"/>
          </a:p>
          <a:p>
            <a:r>
              <a:rPr lang="hu-HU" dirty="0" smtClean="0"/>
              <a:t>3 bemeneti paramétere van</a:t>
            </a:r>
          </a:p>
          <a:p>
            <a:pPr lvl="1"/>
            <a:r>
              <a:rPr lang="hu-HU" dirty="0" err="1" smtClean="0"/>
              <a:t>Workspace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Feature</a:t>
            </a:r>
            <a:r>
              <a:rPr lang="hu-HU" dirty="0" smtClean="0"/>
              <a:t> </a:t>
            </a:r>
            <a:r>
              <a:rPr lang="hu-HU" dirty="0" err="1" smtClean="0"/>
              <a:t>Dataset</a:t>
            </a:r>
            <a:r>
              <a:rPr lang="hu-HU" dirty="0" smtClean="0"/>
              <a:t>: a vektorfájlokat/rétegeket tartalmazó mappa/</a:t>
            </a:r>
            <a:r>
              <a:rPr lang="hu-HU" dirty="0" err="1" smtClean="0"/>
              <a:t>geoadatbázis</a:t>
            </a:r>
            <a:endParaRPr lang="hu-HU" dirty="0" smtClean="0"/>
          </a:p>
          <a:p>
            <a:pPr lvl="1"/>
            <a:r>
              <a:rPr lang="hu-HU" dirty="0" err="1" smtClean="0"/>
              <a:t>Wildcard</a:t>
            </a:r>
            <a:r>
              <a:rPr lang="hu-HU" dirty="0"/>
              <a:t> </a:t>
            </a:r>
            <a:r>
              <a:rPr lang="hu-HU" dirty="0" smtClean="0"/>
              <a:t>(opcionális): a fájlnév alapján szűkítést</a:t>
            </a:r>
            <a:br>
              <a:rPr lang="hu-HU" dirty="0" smtClean="0"/>
            </a:br>
            <a:r>
              <a:rPr lang="hu-HU" dirty="0" smtClean="0"/>
              <a:t>tesz lehetővé</a:t>
            </a:r>
          </a:p>
          <a:p>
            <a:pPr lvl="1"/>
            <a:r>
              <a:rPr lang="hu-HU" dirty="0" err="1" smtClean="0"/>
              <a:t>Feature</a:t>
            </a:r>
            <a:r>
              <a:rPr lang="hu-HU" dirty="0" smtClean="0"/>
              <a:t> </a:t>
            </a:r>
            <a:r>
              <a:rPr lang="hu-HU" dirty="0" err="1" smtClean="0"/>
              <a:t>Type</a:t>
            </a:r>
            <a:r>
              <a:rPr lang="hu-HU" dirty="0" smtClean="0"/>
              <a:t> (opcionális): a típus (pont/vonal/poligon)</a:t>
            </a:r>
            <a:br>
              <a:rPr lang="hu-HU" dirty="0" smtClean="0"/>
            </a:br>
            <a:r>
              <a:rPr lang="hu-HU" dirty="0" smtClean="0"/>
              <a:t>alapján </a:t>
            </a:r>
            <a:r>
              <a:rPr lang="hu-HU" dirty="0"/>
              <a:t>szűkítést tesz lehetővé</a:t>
            </a:r>
            <a:endParaRPr lang="hu-HU" dirty="0" smtClean="0"/>
          </a:p>
          <a:p>
            <a:r>
              <a:rPr lang="hu-HU" dirty="0" smtClean="0"/>
              <a:t>2 kimeneti paramétere van</a:t>
            </a:r>
          </a:p>
          <a:p>
            <a:pPr lvl="1"/>
            <a:r>
              <a:rPr lang="hu-HU" dirty="0" smtClean="0"/>
              <a:t>maga az adatfájl/réteg</a:t>
            </a:r>
          </a:p>
          <a:p>
            <a:pPr lvl="1"/>
            <a:r>
              <a:rPr lang="hu-HU" dirty="0" smtClean="0"/>
              <a:t>és annak neve (fölösleges)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6442" y="3307787"/>
            <a:ext cx="4476190" cy="272380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95056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Végiglépkedés </a:t>
            </a:r>
            <a:r>
              <a:rPr lang="hu-HU" dirty="0" smtClean="0"/>
              <a:t>egyéb fájlokon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pont ugyanígy végig lehet lépkedni</a:t>
            </a:r>
          </a:p>
          <a:p>
            <a:pPr lvl="1"/>
            <a:r>
              <a:rPr lang="hu-HU" dirty="0" smtClean="0"/>
              <a:t>rasztereken</a:t>
            </a:r>
            <a:r>
              <a:rPr lang="hu-HU" dirty="0"/>
              <a:t>: </a:t>
            </a:r>
            <a:r>
              <a:rPr lang="hu-HU" dirty="0" err="1" smtClean="0"/>
              <a:t>Iterate</a:t>
            </a:r>
            <a:r>
              <a:rPr lang="hu-HU" dirty="0" smtClean="0"/>
              <a:t> </a:t>
            </a:r>
            <a:r>
              <a:rPr lang="hu-HU" dirty="0" err="1" smtClean="0"/>
              <a:t>Rasters</a:t>
            </a:r>
            <a:endParaRPr lang="hu-HU" dirty="0" smtClean="0"/>
          </a:p>
          <a:p>
            <a:pPr lvl="1"/>
            <a:r>
              <a:rPr lang="hu-HU" dirty="0" smtClean="0"/>
              <a:t>adatbázisokon: </a:t>
            </a:r>
            <a:r>
              <a:rPr lang="hu-HU" dirty="0" err="1"/>
              <a:t>Iterate</a:t>
            </a:r>
            <a:r>
              <a:rPr lang="hu-HU" dirty="0"/>
              <a:t> </a:t>
            </a:r>
            <a:r>
              <a:rPr lang="hu-HU" dirty="0" err="1" smtClean="0"/>
              <a:t>Datasets</a:t>
            </a:r>
            <a:endParaRPr lang="hu-HU" dirty="0" smtClean="0"/>
          </a:p>
          <a:p>
            <a:pPr lvl="1"/>
            <a:r>
              <a:rPr lang="hu-HU" dirty="0" smtClean="0"/>
              <a:t>fájlokon: </a:t>
            </a:r>
            <a:r>
              <a:rPr lang="hu-HU" dirty="0" err="1" smtClean="0"/>
              <a:t>Iterate</a:t>
            </a:r>
            <a:r>
              <a:rPr lang="hu-HU" dirty="0" smtClean="0"/>
              <a:t> </a:t>
            </a:r>
            <a:r>
              <a:rPr lang="hu-HU" dirty="0" err="1" smtClean="0"/>
              <a:t>Files</a:t>
            </a:r>
            <a:endParaRPr lang="hu-HU" dirty="0" smtClean="0"/>
          </a:p>
          <a:p>
            <a:pPr lvl="1"/>
            <a:r>
              <a:rPr lang="hu-HU" dirty="0" smtClean="0"/>
              <a:t>táblázatokon: </a:t>
            </a:r>
            <a:r>
              <a:rPr lang="hu-HU" dirty="0" err="1"/>
              <a:t>Iterate</a:t>
            </a:r>
            <a:r>
              <a:rPr lang="hu-HU" dirty="0"/>
              <a:t> </a:t>
            </a:r>
            <a:r>
              <a:rPr lang="hu-HU" dirty="0" err="1" smtClean="0"/>
              <a:t>Tables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674" y="1539132"/>
            <a:ext cx="3821580" cy="148617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739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Modelleszközök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 elmentett modell modelleszköz</a:t>
            </a:r>
          </a:p>
          <a:p>
            <a:pPr lvl="1"/>
            <a:r>
              <a:rPr lang="hu-HU" dirty="0" smtClean="0"/>
              <a:t>de akkor van igazán értelme modelleszközről beszélni</a:t>
            </a:r>
          </a:p>
          <a:p>
            <a:pPr lvl="1"/>
            <a:r>
              <a:rPr lang="hu-HU" dirty="0" smtClean="0"/>
              <a:t>ha vannak bemeneti és kimeneti paraméterei, amiket a felhasználó adhat meg</a:t>
            </a:r>
          </a:p>
          <a:p>
            <a:pPr lvl="1"/>
            <a:r>
              <a:rPr lang="hu-HU" dirty="0" smtClean="0"/>
              <a:t>vagyis úgy működik, mint egy hagyományos eszköz</a:t>
            </a:r>
          </a:p>
          <a:p>
            <a:r>
              <a:rPr lang="hu-HU" dirty="0" smtClean="0"/>
              <a:t>legfőbb különbségek</a:t>
            </a:r>
          </a:p>
          <a:p>
            <a:pPr lvl="1"/>
            <a:r>
              <a:rPr lang="hu-HU" dirty="0" smtClean="0"/>
              <a:t>egy vagy több bemeneti paraméter (fájlok/rétegek, számok, szövegek, távolságok stb.)</a:t>
            </a:r>
          </a:p>
          <a:p>
            <a:pPr lvl="1"/>
            <a:r>
              <a:rPr lang="hu-HU" dirty="0" smtClean="0"/>
              <a:t>kimeneti paraméter</a:t>
            </a:r>
          </a:p>
          <a:p>
            <a:pPr lvl="1"/>
            <a:r>
              <a:rPr lang="hu-HU" dirty="0" smtClean="0"/>
              <a:t>köztes adatokat érdemes memóriában tárolni (többszöri eszközfuttatás vs. felülírás)</a:t>
            </a:r>
          </a:p>
          <a:p>
            <a:r>
              <a:rPr lang="hu-HU" dirty="0" smtClean="0"/>
              <a:t>felhasználó</a:t>
            </a:r>
          </a:p>
          <a:p>
            <a:pPr lvl="1"/>
            <a:r>
              <a:rPr lang="hu-HU" dirty="0" smtClean="0"/>
              <a:t>jövőbeli én</a:t>
            </a:r>
          </a:p>
          <a:p>
            <a:pPr lvl="1"/>
            <a:r>
              <a:rPr lang="hu-HU" dirty="0" smtClean="0"/>
              <a:t>munkatárs</a:t>
            </a:r>
          </a:p>
          <a:p>
            <a:pPr lvl="1"/>
            <a:r>
              <a:rPr lang="hu-HU" dirty="0" smtClean="0"/>
              <a:t>bárki (ha közzétesszük a modelleszközünket)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Lépkedés eredményének összegyűjtése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bizonyos eszközök (pl. </a:t>
            </a:r>
            <a:r>
              <a:rPr lang="hu-HU" dirty="0" err="1" smtClean="0"/>
              <a:t>Merge</a:t>
            </a:r>
            <a:r>
              <a:rPr lang="hu-HU" dirty="0" smtClean="0"/>
              <a:t>, </a:t>
            </a:r>
            <a:r>
              <a:rPr lang="hu-HU" dirty="0" err="1" smtClean="0"/>
              <a:t>Mosaic</a:t>
            </a:r>
            <a:r>
              <a:rPr lang="hu-HU" dirty="0" smtClean="0"/>
              <a:t>, </a:t>
            </a:r>
            <a:r>
              <a:rPr lang="hu-HU" dirty="0" err="1" smtClean="0"/>
              <a:t>Append</a:t>
            </a:r>
            <a:r>
              <a:rPr lang="hu-HU" dirty="0" smtClean="0"/>
              <a:t>, </a:t>
            </a:r>
            <a:r>
              <a:rPr lang="hu-HU" dirty="0" err="1" smtClean="0"/>
              <a:t>Cell</a:t>
            </a:r>
            <a:r>
              <a:rPr lang="hu-HU" dirty="0" smtClean="0"/>
              <a:t> </a:t>
            </a:r>
            <a:r>
              <a:rPr lang="hu-HU" dirty="0" err="1" smtClean="0"/>
              <a:t>Statistics</a:t>
            </a:r>
            <a:r>
              <a:rPr lang="hu-HU" dirty="0" smtClean="0"/>
              <a:t>) bemeneti paramétere nem egy, hanem több értéket vár (</a:t>
            </a:r>
            <a:r>
              <a:rPr lang="hu-HU" dirty="0" err="1" smtClean="0"/>
              <a:t>Multivalue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a több értéket szolgáltathatja valamilyen léptető</a:t>
            </a:r>
          </a:p>
          <a:p>
            <a:pPr lvl="1"/>
            <a:r>
              <a:rPr lang="hu-HU" dirty="0" smtClean="0"/>
              <a:t>a különálló értékeket egy </a:t>
            </a:r>
            <a:r>
              <a:rPr lang="hu-HU" dirty="0" err="1" smtClean="0"/>
              <a:t>Multivalue-ba</a:t>
            </a:r>
            <a:r>
              <a:rPr lang="hu-HU" dirty="0" smtClean="0"/>
              <a:t> gyűjti a </a:t>
            </a:r>
            <a:r>
              <a:rPr lang="hu-HU" dirty="0" err="1" smtClean="0"/>
              <a:t>Collect</a:t>
            </a:r>
            <a:r>
              <a:rPr lang="hu-HU" dirty="0" smtClean="0"/>
              <a:t> </a:t>
            </a:r>
            <a:r>
              <a:rPr lang="hu-HU" dirty="0" err="1" smtClean="0"/>
              <a:t>Values</a:t>
            </a:r>
            <a:r>
              <a:rPr lang="hu-HU" dirty="0" smtClean="0"/>
              <a:t> eszköz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4831" y="3260058"/>
            <a:ext cx="5133333" cy="284761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942036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Végiglépkedés </a:t>
            </a:r>
            <a:r>
              <a:rPr lang="hu-HU" dirty="0" smtClean="0"/>
              <a:t>vektorfájlokon – DEMO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bemeneti mappa</a:t>
            </a:r>
          </a:p>
          <a:p>
            <a:r>
              <a:rPr lang="hu-HU" dirty="0" smtClean="0"/>
              <a:t>összes poligonos vektorfájljának</a:t>
            </a:r>
          </a:p>
          <a:p>
            <a:r>
              <a:rPr lang="hu-HU" dirty="0" smtClean="0"/>
              <a:t>összefűzése egy kimeneti vektorfájlba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28" y="3860948"/>
            <a:ext cx="11117296" cy="22187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23598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Végiglépkedés vektorelemeken – feladat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lépkedj végig egy bemeneti vektorréteg minden elemén (= az </a:t>
            </a:r>
            <a:r>
              <a:rPr lang="hu-HU" dirty="0" err="1" smtClean="0"/>
              <a:t>attribútumtábla</a:t>
            </a:r>
            <a:r>
              <a:rPr lang="hu-HU" dirty="0" smtClean="0"/>
              <a:t> minden során)</a:t>
            </a:r>
          </a:p>
          <a:p>
            <a:r>
              <a:rPr lang="hu-HU" dirty="0" smtClean="0"/>
              <a:t>rajzolj minden elem köré puffert</a:t>
            </a:r>
          </a:p>
          <a:p>
            <a:r>
              <a:rPr lang="hu-HU" dirty="0" smtClean="0"/>
              <a:t>és mentsd ezeket a puffereket különálló fájlokba</a:t>
            </a:r>
          </a:p>
          <a:p>
            <a:pPr lvl="1"/>
            <a:r>
              <a:rPr lang="hu-HU" dirty="0" smtClean="0"/>
              <a:t>használd a fájlnévben a </a:t>
            </a:r>
            <a:r>
              <a:rPr lang="hu-HU" dirty="0" err="1" smtClean="0"/>
              <a:t>%Value%</a:t>
            </a:r>
            <a:r>
              <a:rPr lang="hu-HU" dirty="0" smtClean="0"/>
              <a:t> változót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144" y="4044275"/>
            <a:ext cx="7010400" cy="2057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692738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 smtClean="0"/>
              <a:t>Köszönöm a figyelmet!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 smtClean="0"/>
              <a:t>kérdések?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8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Paraméterek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paraméternek jelölés</a:t>
            </a:r>
          </a:p>
          <a:p>
            <a:pPr lvl="1"/>
            <a:r>
              <a:rPr lang="hu-HU" dirty="0" smtClean="0"/>
              <a:t>jobb klikk a változóra &gt;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Parameter</a:t>
            </a:r>
            <a:endParaRPr lang="hu-HU" dirty="0" smtClean="0"/>
          </a:p>
          <a:p>
            <a:pPr lvl="1"/>
            <a:r>
              <a:rPr lang="hu-HU" dirty="0" smtClean="0"/>
              <a:t>megjelenik egy P betű mellette</a:t>
            </a:r>
          </a:p>
          <a:p>
            <a:r>
              <a:rPr lang="hu-HU" dirty="0" smtClean="0"/>
              <a:t>átnevezés</a:t>
            </a:r>
          </a:p>
          <a:p>
            <a:pPr lvl="1"/>
            <a:r>
              <a:rPr lang="hu-HU" dirty="0" smtClean="0"/>
              <a:t>jobb klikk &gt; </a:t>
            </a:r>
            <a:r>
              <a:rPr lang="hu-HU" dirty="0" err="1" smtClean="0"/>
              <a:t>Rename</a:t>
            </a:r>
            <a:endParaRPr lang="hu-HU" dirty="0" smtClean="0"/>
          </a:p>
          <a:p>
            <a:r>
              <a:rPr lang="hu-HU" dirty="0" smtClean="0"/>
              <a:t>paraméterek kezelése</a:t>
            </a:r>
          </a:p>
          <a:p>
            <a:pPr lvl="1"/>
            <a:r>
              <a:rPr lang="hu-HU" dirty="0" smtClean="0"/>
              <a:t>jobb klikk &gt;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Properties</a:t>
            </a:r>
            <a:r>
              <a:rPr lang="hu-HU" dirty="0" smtClean="0"/>
              <a:t> &gt; </a:t>
            </a:r>
            <a:r>
              <a:rPr lang="hu-HU" dirty="0" err="1" smtClean="0"/>
              <a:t>Parameters</a:t>
            </a:r>
            <a:endParaRPr lang="hu-HU" dirty="0" smtClean="0"/>
          </a:p>
          <a:p>
            <a:pPr lvl="1"/>
            <a:r>
              <a:rPr lang="hu-HU" dirty="0" smtClean="0"/>
              <a:t>itt a sorrend változtatható, új hozzáadható, meglévő törölhető</a:t>
            </a:r>
          </a:p>
          <a:p>
            <a:pPr lvl="1"/>
            <a:r>
              <a:rPr lang="hu-HU" dirty="0" smtClean="0"/>
              <a:t>kötelező/opcionális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Modelleszközök – DEMO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először létrehozunk egy egyszerű modellt, ami</a:t>
            </a:r>
          </a:p>
          <a:p>
            <a:pPr lvl="1"/>
            <a:r>
              <a:rPr lang="hu-HU" dirty="0" smtClean="0"/>
              <a:t>a Cserhát domborzatából kitettséget készít</a:t>
            </a:r>
          </a:p>
          <a:p>
            <a:pPr lvl="1"/>
            <a:r>
              <a:rPr lang="hu-HU" dirty="0" smtClean="0"/>
              <a:t>a kitettséget a 4 égtáj szerint kategóriákba osztja</a:t>
            </a:r>
          </a:p>
          <a:p>
            <a:pPr lvl="1"/>
            <a:r>
              <a:rPr lang="hu-HU" dirty="0" smtClean="0"/>
              <a:t>a kategóriákat poligonná alakítja</a:t>
            </a:r>
          </a:p>
          <a:p>
            <a:pPr lvl="1"/>
            <a:r>
              <a:rPr lang="hu-HU" dirty="0" smtClean="0"/>
              <a:t>az eredményt hozzáadja a tartalomjegyzékhez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160" y="1422400"/>
            <a:ext cx="5002530" cy="34415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7565" y="4988981"/>
            <a:ext cx="8620125" cy="11239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22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Modelleszközök – DEMO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492399" cy="4754563"/>
          </a:xfrm>
        </p:spPr>
        <p:txBody>
          <a:bodyPr/>
          <a:lstStyle/>
          <a:p>
            <a:r>
              <a:rPr lang="hu-HU" dirty="0" smtClean="0"/>
              <a:t>ebbe a modellbe "bele van égetve" a Cserhát</a:t>
            </a:r>
          </a:p>
          <a:p>
            <a:r>
              <a:rPr lang="hu-HU" dirty="0" smtClean="0"/>
              <a:t>akkor lesz ténylegesen modelleszköz, ha a felhasználó döntheti el, hogy mi legyen a bemenet és a kimenet</a:t>
            </a:r>
          </a:p>
          <a:p>
            <a:r>
              <a:rPr lang="hu-HU" dirty="0" smtClean="0"/>
              <a:t>lépések</a:t>
            </a:r>
          </a:p>
          <a:p>
            <a:pPr lvl="1"/>
            <a:r>
              <a:rPr lang="hu-HU" dirty="0" smtClean="0"/>
              <a:t>a bemenetet és a kimenetet állítsuk paraméterré és nevezzük át</a:t>
            </a:r>
          </a:p>
          <a:p>
            <a:pPr lvl="1"/>
            <a:r>
              <a:rPr lang="hu-HU" dirty="0" smtClean="0"/>
              <a:t>köztes fájlok memóriába kerüljenek</a:t>
            </a:r>
          </a:p>
          <a:p>
            <a:pPr lvl="1"/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Properties</a:t>
            </a:r>
            <a:r>
              <a:rPr lang="hu-HU" dirty="0" smtClean="0"/>
              <a:t>: név, leírás, relatív útvonal</a:t>
            </a:r>
          </a:p>
          <a:p>
            <a:pPr lvl="1"/>
            <a:r>
              <a:rPr lang="hu-HU" dirty="0" err="1" smtClean="0"/>
              <a:t>Parameters</a:t>
            </a:r>
            <a:r>
              <a:rPr lang="hu-HU" dirty="0" smtClean="0"/>
              <a:t> fül – sorrend változtatható</a:t>
            </a:r>
          </a:p>
          <a:p>
            <a:pPr lvl="1"/>
            <a:r>
              <a:rPr lang="hu-HU" dirty="0" smtClean="0"/>
              <a:t>mentés más néven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599" y="1452880"/>
            <a:ext cx="4643120" cy="46431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011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Modelleszközök – DEMO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kipróbálás</a:t>
            </a:r>
          </a:p>
          <a:p>
            <a:pPr lvl="1"/>
            <a:r>
              <a:rPr lang="hu-HU" dirty="0" err="1"/>
              <a:t>ArcToolboxba</a:t>
            </a:r>
            <a:r>
              <a:rPr lang="hu-HU" dirty="0"/>
              <a:t> </a:t>
            </a:r>
            <a:r>
              <a:rPr lang="hu-HU" dirty="0" smtClean="0"/>
              <a:t>húzás</a:t>
            </a:r>
          </a:p>
          <a:p>
            <a:pPr lvl="1"/>
            <a:r>
              <a:rPr lang="hu-HU" dirty="0" smtClean="0"/>
              <a:t>indítás eredeti paraméterekkel</a:t>
            </a:r>
          </a:p>
          <a:p>
            <a:pPr lvl="1"/>
            <a:r>
              <a:rPr lang="hu-HU" dirty="0" smtClean="0"/>
              <a:t>indítás megváltoztatott paraméterekkel</a:t>
            </a:r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0080" y="1371403"/>
            <a:ext cx="3775710" cy="47196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117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Modelleszközök – </a:t>
            </a:r>
            <a:r>
              <a:rPr lang="hu-HU" dirty="0" smtClean="0"/>
              <a:t>feladat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először hozzál létre egy modellt, amely</a:t>
            </a:r>
          </a:p>
          <a:p>
            <a:pPr lvl="1"/>
            <a:r>
              <a:rPr lang="hu-HU" dirty="0" smtClean="0"/>
              <a:t>a Cserhát domborzatmodelljét pont típusú </a:t>
            </a:r>
            <a:r>
              <a:rPr lang="hu-HU" dirty="0" err="1" smtClean="0"/>
              <a:t>shape</a:t>
            </a:r>
            <a:r>
              <a:rPr lang="hu-HU" dirty="0" smtClean="0"/>
              <a:t> file-lá alakítja – </a:t>
            </a:r>
            <a:r>
              <a:rPr lang="hu-HU" dirty="0" err="1" smtClean="0"/>
              <a:t>Raster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Point</a:t>
            </a:r>
            <a:endParaRPr lang="hu-HU" dirty="0" smtClean="0"/>
          </a:p>
          <a:p>
            <a:pPr lvl="1"/>
            <a:r>
              <a:rPr lang="hu-HU" dirty="0" smtClean="0"/>
              <a:t>kiválaszt belőle véletlen elrendezésben 100 darab pontot – </a:t>
            </a:r>
            <a:r>
              <a:rPr lang="hu-HU" dirty="0" err="1" smtClean="0"/>
              <a:t>Subset</a:t>
            </a:r>
            <a:r>
              <a:rPr lang="hu-HU" dirty="0" smtClean="0"/>
              <a:t> </a:t>
            </a:r>
            <a:r>
              <a:rPr lang="hu-HU" dirty="0" err="1" smtClean="0"/>
              <a:t>Features</a:t>
            </a:r>
            <a:endParaRPr lang="hu-HU" dirty="0" smtClean="0"/>
          </a:p>
          <a:p>
            <a:pPr lvl="1"/>
            <a:r>
              <a:rPr lang="hu-HU" dirty="0" smtClean="0"/>
              <a:t>távolsággal fordítottan arányos súlyozással interpolálja e 100 pont GRID_CODE mezőjét, 200 m-es cellaméretű rasztert képezve – IDW</a:t>
            </a:r>
          </a:p>
          <a:p>
            <a:pPr lvl="1"/>
            <a:r>
              <a:rPr lang="hu-HU" dirty="0" smtClean="0"/>
              <a:t>hozzáadja a tartalomjegyzékhez a kimeneti rasztert</a:t>
            </a:r>
          </a:p>
          <a:p>
            <a:r>
              <a:rPr lang="hu-HU" dirty="0" smtClean="0"/>
              <a:t>alakítsd át ezt a modellt úgy, hogy</a:t>
            </a:r>
          </a:p>
          <a:p>
            <a:pPr lvl="1"/>
            <a:r>
              <a:rPr lang="hu-HU" dirty="0" smtClean="0"/>
              <a:t>a domborzatmodell bemeneti paraméter legyen</a:t>
            </a:r>
          </a:p>
          <a:p>
            <a:pPr lvl="1"/>
            <a:r>
              <a:rPr lang="hu-HU" dirty="0" smtClean="0"/>
              <a:t>a kimeneti raszter is állítható paraméter legyen</a:t>
            </a:r>
          </a:p>
          <a:p>
            <a:pPr lvl="1"/>
            <a:r>
              <a:rPr lang="hu-HU" dirty="0" smtClean="0"/>
              <a:t>a köztes adatsorok csak a memóriában tárolódjanak</a:t>
            </a:r>
          </a:p>
          <a:p>
            <a:pPr lvl="1"/>
            <a:r>
              <a:rPr lang="hu-HU" dirty="0" smtClean="0"/>
              <a:t>a paramétereknek legyen értelmes neve</a:t>
            </a:r>
          </a:p>
          <a:p>
            <a:r>
              <a:rPr lang="hu-HU" dirty="0" smtClean="0"/>
              <a:t>adj leírást a modellhez, majd próbáld ki a pilisi domborzatmodellel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Modelleszközök – feladat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910" y="1810386"/>
            <a:ext cx="7677150" cy="17811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65846" y="3857553"/>
            <a:ext cx="2554024" cy="16802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5846" y="1810386"/>
            <a:ext cx="2554024" cy="17811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910" y="3857554"/>
            <a:ext cx="7677150" cy="168028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29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4102</TotalTime>
  <Words>1437</Words>
  <Application>Microsoft Office PowerPoint</Application>
  <PresentationFormat>Szélesvásznú</PresentationFormat>
  <Paragraphs>269</Paragraphs>
  <Slides>33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9" baseType="lpstr">
      <vt:lpstr>Arial</vt:lpstr>
      <vt:lpstr>Arial Narrow</vt:lpstr>
      <vt:lpstr>Calibri</vt:lpstr>
      <vt:lpstr>Courier New</vt:lpstr>
      <vt:lpstr>Wingdings</vt:lpstr>
      <vt:lpstr>Office-téma</vt:lpstr>
      <vt:lpstr>Model Builder 2</vt:lpstr>
      <vt:lpstr>Tartalom</vt:lpstr>
      <vt:lpstr>Modelleszközök</vt:lpstr>
      <vt:lpstr>Paraméterek</vt:lpstr>
      <vt:lpstr>Modelleszközök – DEMO</vt:lpstr>
      <vt:lpstr>Modelleszközök – DEMO</vt:lpstr>
      <vt:lpstr>Modelleszközök – DEMO</vt:lpstr>
      <vt:lpstr>Modelleszközök – feladat</vt:lpstr>
      <vt:lpstr>Modelleszközök – feladat</vt:lpstr>
      <vt:lpstr>Változók hozzáadása</vt:lpstr>
      <vt:lpstr>Változók hozzáadása</vt:lpstr>
      <vt:lpstr>Változók hozzáadása – DEMO</vt:lpstr>
      <vt:lpstr>Változók hozzáadása – feladat</vt:lpstr>
      <vt:lpstr>Változók hozzáadása – feladat</vt:lpstr>
      <vt:lpstr>Speciális modellszervező elemek 1. – léptetők</vt:lpstr>
      <vt:lpstr>Speciális modellszervező elemek 2. – speciális eszközök</vt:lpstr>
      <vt:lpstr>Speciális modellszervező elemek</vt:lpstr>
      <vt:lpstr>Új érték számítása</vt:lpstr>
      <vt:lpstr>Új érték számítása</vt:lpstr>
      <vt:lpstr>Új érték számítása</vt:lpstr>
      <vt:lpstr>Új érték számítása – DEMO</vt:lpstr>
      <vt:lpstr>Új érték számítása – DEMO</vt:lpstr>
      <vt:lpstr>Új érték számítása – feladat</vt:lpstr>
      <vt:lpstr>Léptetők</vt:lpstr>
      <vt:lpstr>Léptetők</vt:lpstr>
      <vt:lpstr>Léptető ciklus</vt:lpstr>
      <vt:lpstr>Léptető ciklus – DEMO</vt:lpstr>
      <vt:lpstr>Végiglépkedés vektorfájlokon</vt:lpstr>
      <vt:lpstr>Végiglépkedés egyéb fájlokon</vt:lpstr>
      <vt:lpstr>Lépkedés eredményének összegyűjtése</vt:lpstr>
      <vt:lpstr>Végiglépkedés vektorfájlokon – DEMO</vt:lpstr>
      <vt:lpstr>Végiglépkedés vektorelemeken – feladat</vt:lpstr>
      <vt:lpstr>Köszönöm a figyelmet!</vt:lpstr>
    </vt:vector>
  </TitlesOfParts>
  <Company>MTA ÖK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Ismerkedés, tematika, követelmény</dc:title>
  <dc:creator>BFÁkos</dc:creator>
  <cp:lastModifiedBy>BFÁkos</cp:lastModifiedBy>
  <cp:revision>267</cp:revision>
  <dcterms:created xsi:type="dcterms:W3CDTF">2021-09-14T06:27:21Z</dcterms:created>
  <dcterms:modified xsi:type="dcterms:W3CDTF">2023-04-11T15:54:57Z</dcterms:modified>
</cp:coreProperties>
</file>